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0"/>
  </p:notesMasterIdLst>
  <p:sldIdLst>
    <p:sldId id="339" r:id="rId5"/>
    <p:sldId id="356" r:id="rId6"/>
    <p:sldId id="354" r:id="rId7"/>
    <p:sldId id="340" r:id="rId8"/>
    <p:sldId id="342" r:id="rId9"/>
    <p:sldId id="343" r:id="rId10"/>
    <p:sldId id="344" r:id="rId11"/>
    <p:sldId id="345" r:id="rId12"/>
    <p:sldId id="346" r:id="rId13"/>
    <p:sldId id="355" r:id="rId14"/>
    <p:sldId id="347" r:id="rId15"/>
    <p:sldId id="348" r:id="rId16"/>
    <p:sldId id="351" r:id="rId17"/>
    <p:sldId id="341" r:id="rId18"/>
    <p:sldId id="357" r:id="rId1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8D00"/>
    <a:srgbClr val="076C18"/>
    <a:srgbClr val="4866B7"/>
    <a:srgbClr val="703FA0"/>
    <a:srgbClr val="AD2B2A"/>
    <a:srgbClr val="03BAFD"/>
    <a:srgbClr val="41B65D"/>
    <a:srgbClr val="9E814A"/>
    <a:srgbClr val="4867B7"/>
    <a:srgbClr val="2D46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427E2A-600A-804A-97D1-170228F7F030}" v="1" dt="2026-07-28T18:07:17.159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4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78"/>
    <p:restoredTop sz="94658"/>
  </p:normalViewPr>
  <p:slideViewPr>
    <p:cSldViewPr snapToGrid="0">
      <p:cViewPr varScale="1">
        <p:scale>
          <a:sx n="60" d="100"/>
          <a:sy n="60" d="100"/>
        </p:scale>
        <p:origin x="4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Varberg" userId="88c12fc1-4c33-498b-bae2-ac4e52b5dd89" providerId="ADAL" clId="{9254A099-0744-5B00-A111-DF949385D04A}"/>
    <pc:docChg chg="undo custSel addSld delSld modSld sldOrd">
      <pc:chgData name="Nathan Varberg" userId="88c12fc1-4c33-498b-bae2-ac4e52b5dd89" providerId="ADAL" clId="{9254A099-0744-5B00-A111-DF949385D04A}" dt="2026-07-29T18:05:05.014" v="1991" actId="20577"/>
      <pc:docMkLst>
        <pc:docMk/>
      </pc:docMkLst>
      <pc:sldChg chg="modSp mod">
        <pc:chgData name="Nathan Varberg" userId="88c12fc1-4c33-498b-bae2-ac4e52b5dd89" providerId="ADAL" clId="{9254A099-0744-5B00-A111-DF949385D04A}" dt="2026-07-29T18:05:05.014" v="1991" actId="20577"/>
        <pc:sldMkLst>
          <pc:docMk/>
          <pc:sldMk cId="2761809638" sldId="339"/>
        </pc:sldMkLst>
        <pc:spChg chg="mod">
          <ac:chgData name="Nathan Varberg" userId="88c12fc1-4c33-498b-bae2-ac4e52b5dd89" providerId="ADAL" clId="{9254A099-0744-5B00-A111-DF949385D04A}" dt="2026-07-10T00:38:43.131" v="3" actId="14100"/>
          <ac:spMkLst>
            <pc:docMk/>
            <pc:sldMk cId="2761809638" sldId="339"/>
            <ac:spMk id="2" creationId="{AE42BE95-5EC2-3E6C-0BEB-73B0467BF2AE}"/>
          </ac:spMkLst>
        </pc:spChg>
        <pc:spChg chg="mod">
          <ac:chgData name="Nathan Varberg" userId="88c12fc1-4c33-498b-bae2-ac4e52b5dd89" providerId="ADAL" clId="{9254A099-0744-5B00-A111-DF949385D04A}" dt="2026-07-29T18:05:05.014" v="1991" actId="20577"/>
          <ac:spMkLst>
            <pc:docMk/>
            <pc:sldMk cId="2761809638" sldId="339"/>
            <ac:spMk id="4" creationId="{58AC7F54-89ED-B468-0BA7-4C0B5D9E40C8}"/>
          </ac:spMkLst>
        </pc:spChg>
      </pc:sldChg>
      <pc:sldChg chg="addSp delSp modSp mod">
        <pc:chgData name="Nathan Varberg" userId="88c12fc1-4c33-498b-bae2-ac4e52b5dd89" providerId="ADAL" clId="{9254A099-0744-5B00-A111-DF949385D04A}" dt="2026-07-10T14:58:47.575" v="189" actId="20577"/>
        <pc:sldMkLst>
          <pc:docMk/>
          <pc:sldMk cId="4143616635" sldId="340"/>
        </pc:sldMkLst>
        <pc:spChg chg="mod">
          <ac:chgData name="Nathan Varberg" userId="88c12fc1-4c33-498b-bae2-ac4e52b5dd89" providerId="ADAL" clId="{9254A099-0744-5B00-A111-DF949385D04A}" dt="2026-07-10T14:41:18.502" v="80" actId="20577"/>
          <ac:spMkLst>
            <pc:docMk/>
            <pc:sldMk cId="4143616635" sldId="340"/>
            <ac:spMk id="10" creationId="{F450486A-CBCD-2782-DB9D-978D99680798}"/>
          </ac:spMkLst>
        </pc:spChg>
        <pc:spChg chg="mod">
          <ac:chgData name="Nathan Varberg" userId="88c12fc1-4c33-498b-bae2-ac4e52b5dd89" providerId="ADAL" clId="{9254A099-0744-5B00-A111-DF949385D04A}" dt="2026-07-10T14:39:51.059" v="43" actId="20577"/>
          <ac:spMkLst>
            <pc:docMk/>
            <pc:sldMk cId="4143616635" sldId="340"/>
            <ac:spMk id="14" creationId="{EE4208D3-A324-B4BD-413C-0826C73CBF4E}"/>
          </ac:spMkLst>
        </pc:spChg>
        <pc:spChg chg="mod">
          <ac:chgData name="Nathan Varberg" userId="88c12fc1-4c33-498b-bae2-ac4e52b5dd89" providerId="ADAL" clId="{9254A099-0744-5B00-A111-DF949385D04A}" dt="2026-07-10T14:41:34.714" v="82" actId="20577"/>
          <ac:spMkLst>
            <pc:docMk/>
            <pc:sldMk cId="4143616635" sldId="340"/>
            <ac:spMk id="18" creationId="{025C7A36-FCE8-B868-52D1-DCF297D29EE8}"/>
          </ac:spMkLst>
        </pc:spChg>
        <pc:spChg chg="mod">
          <ac:chgData name="Nathan Varberg" userId="88c12fc1-4c33-498b-bae2-ac4e52b5dd89" providerId="ADAL" clId="{9254A099-0744-5B00-A111-DF949385D04A}" dt="2026-07-10T14:58:47.575" v="189" actId="20577"/>
          <ac:spMkLst>
            <pc:docMk/>
            <pc:sldMk cId="4143616635" sldId="340"/>
            <ac:spMk id="26" creationId="{69DF03DB-EE0B-D3C1-B608-6A5A37549E1F}"/>
          </ac:spMkLst>
        </pc:spChg>
        <pc:picChg chg="add mod modCrop">
          <ac:chgData name="Nathan Varberg" userId="88c12fc1-4c33-498b-bae2-ac4e52b5dd89" providerId="ADAL" clId="{9254A099-0744-5B00-A111-DF949385D04A}" dt="2026-07-10T14:44:23.985" v="92" actId="1076"/>
          <ac:picMkLst>
            <pc:docMk/>
            <pc:sldMk cId="4143616635" sldId="340"/>
            <ac:picMk id="2" creationId="{744F17A5-9283-2004-148B-576C0EAA9410}"/>
          </ac:picMkLst>
        </pc:picChg>
        <pc:picChg chg="mod">
          <ac:chgData name="Nathan Varberg" userId="88c12fc1-4c33-498b-bae2-ac4e52b5dd89" providerId="ADAL" clId="{9254A099-0744-5B00-A111-DF949385D04A}" dt="2026-07-10T14:57:01.404" v="115" actId="14100"/>
          <ac:picMkLst>
            <pc:docMk/>
            <pc:sldMk cId="4143616635" sldId="340"/>
            <ac:picMk id="29" creationId="{0DF89CAA-C10E-C1D4-98A4-719AA3224F5F}"/>
          </ac:picMkLst>
        </pc:picChg>
      </pc:sldChg>
      <pc:sldChg chg="ord">
        <pc:chgData name="Nathan Varberg" userId="88c12fc1-4c33-498b-bae2-ac4e52b5dd89" providerId="ADAL" clId="{9254A099-0744-5B00-A111-DF949385D04A}" dt="2026-07-10T15:03:46.707" v="193" actId="20578"/>
        <pc:sldMkLst>
          <pc:docMk/>
          <pc:sldMk cId="2911651847" sldId="341"/>
        </pc:sldMkLst>
      </pc:sldChg>
      <pc:sldChg chg="modSp mod">
        <pc:chgData name="Nathan Varberg" userId="88c12fc1-4c33-498b-bae2-ac4e52b5dd89" providerId="ADAL" clId="{9254A099-0744-5B00-A111-DF949385D04A}" dt="2026-07-14T14:04:08.287" v="1823" actId="1076"/>
        <pc:sldMkLst>
          <pc:docMk/>
          <pc:sldMk cId="812857009" sldId="342"/>
        </pc:sldMkLst>
        <pc:spChg chg="mod">
          <ac:chgData name="Nathan Varberg" userId="88c12fc1-4c33-498b-bae2-ac4e52b5dd89" providerId="ADAL" clId="{9254A099-0744-5B00-A111-DF949385D04A}" dt="2026-07-14T14:04:08.287" v="1823" actId="1076"/>
          <ac:spMkLst>
            <pc:docMk/>
            <pc:sldMk cId="812857009" sldId="342"/>
            <ac:spMk id="42" creationId="{5B9FDCA2-396D-CD0F-D715-3754AE13FFAC}"/>
          </ac:spMkLst>
        </pc:spChg>
        <pc:spChg chg="mod">
          <ac:chgData name="Nathan Varberg" userId="88c12fc1-4c33-498b-bae2-ac4e52b5dd89" providerId="ADAL" clId="{9254A099-0744-5B00-A111-DF949385D04A}" dt="2026-07-14T14:04:05.331" v="1822" actId="1076"/>
          <ac:spMkLst>
            <pc:docMk/>
            <pc:sldMk cId="812857009" sldId="342"/>
            <ac:spMk id="43" creationId="{56333182-3366-24F1-9902-F76E40CA4AD7}"/>
          </ac:spMkLst>
        </pc:spChg>
        <pc:picChg chg="mod">
          <ac:chgData name="Nathan Varberg" userId="88c12fc1-4c33-498b-bae2-ac4e52b5dd89" providerId="ADAL" clId="{9254A099-0744-5B00-A111-DF949385D04A}" dt="2026-07-14T14:03:20.472" v="1809" actId="14100"/>
          <ac:picMkLst>
            <pc:docMk/>
            <pc:sldMk cId="812857009" sldId="342"/>
            <ac:picMk id="17" creationId="{743BC014-6109-E5DA-ADA2-6F99BD83788A}"/>
          </ac:picMkLst>
        </pc:picChg>
        <pc:picChg chg="mod">
          <ac:chgData name="Nathan Varberg" userId="88c12fc1-4c33-498b-bae2-ac4e52b5dd89" providerId="ADAL" clId="{9254A099-0744-5B00-A111-DF949385D04A}" dt="2026-07-14T14:03:40.971" v="1812" actId="14100"/>
          <ac:picMkLst>
            <pc:docMk/>
            <pc:sldMk cId="812857009" sldId="342"/>
            <ac:picMk id="24" creationId="{A188666B-6A23-7E63-F714-6E178B38F6B0}"/>
          </ac:picMkLst>
        </pc:picChg>
      </pc:sldChg>
      <pc:sldChg chg="addSp delSp modSp mod delAnim modAnim">
        <pc:chgData name="Nathan Varberg" userId="88c12fc1-4c33-498b-bae2-ac4e52b5dd89" providerId="ADAL" clId="{9254A099-0744-5B00-A111-DF949385D04A}" dt="2026-07-14T14:11:37.288" v="1861"/>
        <pc:sldMkLst>
          <pc:docMk/>
          <pc:sldMk cId="3992215013" sldId="343"/>
        </pc:sldMkLst>
        <pc:spChg chg="mod">
          <ac:chgData name="Nathan Varberg" userId="88c12fc1-4c33-498b-bae2-ac4e52b5dd89" providerId="ADAL" clId="{9254A099-0744-5B00-A111-DF949385D04A}" dt="2026-07-14T14:11:16.008" v="1860" actId="1076"/>
          <ac:spMkLst>
            <pc:docMk/>
            <pc:sldMk cId="3992215013" sldId="343"/>
            <ac:spMk id="11" creationId="{F4A993ED-C837-8B97-40A9-ACE35D38C9B0}"/>
          </ac:spMkLst>
        </pc:spChg>
        <pc:spChg chg="mod">
          <ac:chgData name="Nathan Varberg" userId="88c12fc1-4c33-498b-bae2-ac4e52b5dd89" providerId="ADAL" clId="{9254A099-0744-5B00-A111-DF949385D04A}" dt="2026-07-14T14:11:12.581" v="1859" actId="1076"/>
          <ac:spMkLst>
            <pc:docMk/>
            <pc:sldMk cId="3992215013" sldId="343"/>
            <ac:spMk id="12" creationId="{63893877-FAA7-3A36-0A21-85E8874E07FF}"/>
          </ac:spMkLst>
        </pc:spChg>
        <pc:spChg chg="mod">
          <ac:chgData name="Nathan Varberg" userId="88c12fc1-4c33-498b-bae2-ac4e52b5dd89" providerId="ADAL" clId="{9254A099-0744-5B00-A111-DF949385D04A}" dt="2026-07-14T14:11:12.581" v="1859" actId="1076"/>
          <ac:spMkLst>
            <pc:docMk/>
            <pc:sldMk cId="3992215013" sldId="343"/>
            <ac:spMk id="13" creationId="{C231614F-E1E8-6E49-D617-845A3313323D}"/>
          </ac:spMkLst>
        </pc:spChg>
        <pc:picChg chg="add mod">
          <ac:chgData name="Nathan Varberg" userId="88c12fc1-4c33-498b-bae2-ac4e52b5dd89" providerId="ADAL" clId="{9254A099-0744-5B00-A111-DF949385D04A}" dt="2026-07-14T14:10:27.678" v="1844" actId="1076"/>
          <ac:picMkLst>
            <pc:docMk/>
            <pc:sldMk cId="3992215013" sldId="343"/>
            <ac:picMk id="4" creationId="{4701D20D-B698-0F35-F399-5831236B1A67}"/>
          </ac:picMkLst>
        </pc:picChg>
        <pc:picChg chg="add mod">
          <ac:chgData name="Nathan Varberg" userId="88c12fc1-4c33-498b-bae2-ac4e52b5dd89" providerId="ADAL" clId="{9254A099-0744-5B00-A111-DF949385D04A}" dt="2026-07-14T14:11:37.288" v="1861"/>
          <ac:picMkLst>
            <pc:docMk/>
            <pc:sldMk cId="3992215013" sldId="343"/>
            <ac:picMk id="15" creationId="{DBD2736F-4F11-2227-C3C8-DF8C1F829E09}"/>
          </ac:picMkLst>
        </pc:picChg>
      </pc:sldChg>
      <pc:sldChg chg="addSp delSp modSp mod">
        <pc:chgData name="Nathan Varberg" userId="88c12fc1-4c33-498b-bae2-ac4e52b5dd89" providerId="ADAL" clId="{9254A099-0744-5B00-A111-DF949385D04A}" dt="2026-07-10T17:32:41.064" v="1771" actId="1076"/>
        <pc:sldMkLst>
          <pc:docMk/>
          <pc:sldMk cId="1528906974" sldId="346"/>
        </pc:sldMkLst>
        <pc:spChg chg="add del">
          <ac:chgData name="Nathan Varberg" userId="88c12fc1-4c33-498b-bae2-ac4e52b5dd89" providerId="ADAL" clId="{9254A099-0744-5B00-A111-DF949385D04A}" dt="2026-07-10T17:32:32.453" v="1769" actId="478"/>
          <ac:spMkLst>
            <pc:docMk/>
            <pc:sldMk cId="1528906974" sldId="346"/>
            <ac:spMk id="34" creationId="{80E48401-0F1D-4F13-6069-A1B41B3D5A63}"/>
          </ac:spMkLst>
        </pc:spChg>
        <pc:picChg chg="add mod">
          <ac:chgData name="Nathan Varberg" userId="88c12fc1-4c33-498b-bae2-ac4e52b5dd89" providerId="ADAL" clId="{9254A099-0744-5B00-A111-DF949385D04A}" dt="2026-07-10T17:32:41.064" v="1771" actId="1076"/>
          <ac:picMkLst>
            <pc:docMk/>
            <pc:sldMk cId="1528906974" sldId="346"/>
            <ac:picMk id="6" creationId="{860B7BD8-BEFD-E791-19E3-2907FE6C13A6}"/>
          </ac:picMkLst>
        </pc:picChg>
        <pc:picChg chg="add mod">
          <ac:chgData name="Nathan Varberg" userId="88c12fc1-4c33-498b-bae2-ac4e52b5dd89" providerId="ADAL" clId="{9254A099-0744-5B00-A111-DF949385D04A}" dt="2026-07-10T17:32:39.641" v="1770" actId="1076"/>
          <ac:picMkLst>
            <pc:docMk/>
            <pc:sldMk cId="1528906974" sldId="346"/>
            <ac:picMk id="28" creationId="{AF7DED4F-2E48-1348-722A-C80F0A77C2DA}"/>
          </ac:picMkLst>
        </pc:picChg>
        <pc:picChg chg="mod">
          <ac:chgData name="Nathan Varberg" userId="88c12fc1-4c33-498b-bae2-ac4e52b5dd89" providerId="ADAL" clId="{9254A099-0744-5B00-A111-DF949385D04A}" dt="2026-07-10T17:32:39.641" v="1770" actId="1076"/>
          <ac:picMkLst>
            <pc:docMk/>
            <pc:sldMk cId="1528906974" sldId="346"/>
            <ac:picMk id="41" creationId="{33C9285C-0D36-1FDF-773C-667EA5B2A9BA}"/>
          </ac:picMkLst>
        </pc:picChg>
        <pc:picChg chg="mod">
          <ac:chgData name="Nathan Varberg" userId="88c12fc1-4c33-498b-bae2-ac4e52b5dd89" providerId="ADAL" clId="{9254A099-0744-5B00-A111-DF949385D04A}" dt="2026-07-10T17:32:39.641" v="1770" actId="1076"/>
          <ac:picMkLst>
            <pc:docMk/>
            <pc:sldMk cId="1528906974" sldId="346"/>
            <ac:picMk id="42" creationId="{2864B141-A2C3-141C-E327-F0ABEA6A3487}"/>
          </ac:picMkLst>
        </pc:picChg>
      </pc:sldChg>
      <pc:sldChg chg="addSp delSp modSp mod">
        <pc:chgData name="Nathan Varberg" userId="88c12fc1-4c33-498b-bae2-ac4e52b5dd89" providerId="ADAL" clId="{9254A099-0744-5B00-A111-DF949385D04A}" dt="2026-07-10T17:03:40.322" v="848" actId="1076"/>
        <pc:sldMkLst>
          <pc:docMk/>
          <pc:sldMk cId="2936696982" sldId="347"/>
        </pc:sldMkLst>
        <pc:spChg chg="mod">
          <ac:chgData name="Nathan Varberg" userId="88c12fc1-4c33-498b-bae2-ac4e52b5dd89" providerId="ADAL" clId="{9254A099-0744-5B00-A111-DF949385D04A}" dt="2026-07-10T14:57:14.578" v="116" actId="6549"/>
          <ac:spMkLst>
            <pc:docMk/>
            <pc:sldMk cId="2936696982" sldId="347"/>
            <ac:spMk id="14" creationId="{CCCF27A9-8E53-FA72-403D-F567EB3FC0D8}"/>
          </ac:spMkLst>
        </pc:spChg>
        <pc:spChg chg="mod">
          <ac:chgData name="Nathan Varberg" userId="88c12fc1-4c33-498b-bae2-ac4e52b5dd89" providerId="ADAL" clId="{9254A099-0744-5B00-A111-DF949385D04A}" dt="2026-07-10T15:04:26.783" v="197" actId="1076"/>
          <ac:spMkLst>
            <pc:docMk/>
            <pc:sldMk cId="2936696982" sldId="347"/>
            <ac:spMk id="15" creationId="{D03EFC98-B878-7938-8B1E-F14F1BD88545}"/>
          </ac:spMkLst>
        </pc:spChg>
        <pc:picChg chg="mod">
          <ac:chgData name="Nathan Varberg" userId="88c12fc1-4c33-498b-bae2-ac4e52b5dd89" providerId="ADAL" clId="{9254A099-0744-5B00-A111-DF949385D04A}" dt="2026-07-10T17:03:40.322" v="848" actId="1076"/>
          <ac:picMkLst>
            <pc:docMk/>
            <pc:sldMk cId="2936696982" sldId="347"/>
            <ac:picMk id="18" creationId="{DAC8B548-53C1-55E7-405A-353F9CD64FD2}"/>
          </ac:picMkLst>
        </pc:picChg>
        <pc:picChg chg="mod">
          <ac:chgData name="Nathan Varberg" userId="88c12fc1-4c33-498b-bae2-ac4e52b5dd89" providerId="ADAL" clId="{9254A099-0744-5B00-A111-DF949385D04A}" dt="2026-07-10T17:03:39.361" v="847" actId="1076"/>
          <ac:picMkLst>
            <pc:docMk/>
            <pc:sldMk cId="2936696982" sldId="347"/>
            <ac:picMk id="20" creationId="{B833CED8-67DC-4730-8685-D65D278A6516}"/>
          </ac:picMkLst>
        </pc:picChg>
      </pc:sldChg>
      <pc:sldChg chg="addSp delSp modSp mod delAnim modAnim">
        <pc:chgData name="Nathan Varberg" userId="88c12fc1-4c33-498b-bae2-ac4e52b5dd89" providerId="ADAL" clId="{9254A099-0744-5B00-A111-DF949385D04A}" dt="2026-07-14T14:07:25.709" v="1832" actId="1076"/>
        <pc:sldMkLst>
          <pc:docMk/>
          <pc:sldMk cId="2426431929" sldId="348"/>
        </pc:sldMkLst>
        <pc:picChg chg="add mod">
          <ac:chgData name="Nathan Varberg" userId="88c12fc1-4c33-498b-bae2-ac4e52b5dd89" providerId="ADAL" clId="{9254A099-0744-5B00-A111-DF949385D04A}" dt="2026-07-14T14:07:25.709" v="1832" actId="1076"/>
          <ac:picMkLst>
            <pc:docMk/>
            <pc:sldMk cId="2426431929" sldId="348"/>
            <ac:picMk id="2" creationId="{005D9239-9213-572D-FC44-025292439BE5}"/>
          </ac:picMkLst>
        </pc:picChg>
      </pc:sldChg>
      <pc:sldChg chg="modSp mod">
        <pc:chgData name="Nathan Varberg" userId="88c12fc1-4c33-498b-bae2-ac4e52b5dd89" providerId="ADAL" clId="{9254A099-0744-5B00-A111-DF949385D04A}" dt="2026-07-10T15:05:09.774" v="199" actId="1076"/>
        <pc:sldMkLst>
          <pc:docMk/>
          <pc:sldMk cId="1710434894" sldId="351"/>
        </pc:sldMkLst>
        <pc:picChg chg="mod">
          <ac:chgData name="Nathan Varberg" userId="88c12fc1-4c33-498b-bae2-ac4e52b5dd89" providerId="ADAL" clId="{9254A099-0744-5B00-A111-DF949385D04A}" dt="2026-07-10T15:05:09.774" v="199" actId="1076"/>
          <ac:picMkLst>
            <pc:docMk/>
            <pc:sldMk cId="1710434894" sldId="351"/>
            <ac:picMk id="18" creationId="{8B25ED51-AB13-60C6-5B9F-659A74F756BF}"/>
          </ac:picMkLst>
        </pc:picChg>
      </pc:sldChg>
      <pc:sldChg chg="modSp add mod">
        <pc:chgData name="Nathan Varberg" userId="88c12fc1-4c33-498b-bae2-ac4e52b5dd89" providerId="ADAL" clId="{9254A099-0744-5B00-A111-DF949385D04A}" dt="2026-07-10T17:20:36.336" v="1054" actId="14100"/>
        <pc:sldMkLst>
          <pc:docMk/>
          <pc:sldMk cId="2429744436" sldId="354"/>
        </pc:sldMkLst>
        <pc:spChg chg="mod">
          <ac:chgData name="Nathan Varberg" userId="88c12fc1-4c33-498b-bae2-ac4e52b5dd89" providerId="ADAL" clId="{9254A099-0744-5B00-A111-DF949385D04A}" dt="2026-07-10T17:20:36.336" v="1054" actId="14100"/>
          <ac:spMkLst>
            <pc:docMk/>
            <pc:sldMk cId="2429744436" sldId="354"/>
            <ac:spMk id="231" creationId="{B55A4A26-F14A-B093-5440-AEF1E1675D0A}"/>
          </ac:spMkLst>
        </pc:spChg>
      </pc:sldChg>
      <pc:sldChg chg="addSp delSp modSp new mod ord addAnim delAnim modAnim">
        <pc:chgData name="Nathan Varberg" userId="88c12fc1-4c33-498b-bae2-ac4e52b5dd89" providerId="ADAL" clId="{9254A099-0744-5B00-A111-DF949385D04A}" dt="2026-07-14T14:16:09.717" v="1874"/>
        <pc:sldMkLst>
          <pc:docMk/>
          <pc:sldMk cId="1168695434" sldId="355"/>
        </pc:sldMkLst>
        <pc:spChg chg="mod">
          <ac:chgData name="Nathan Varberg" userId="88c12fc1-4c33-498b-bae2-ac4e52b5dd89" providerId="ADAL" clId="{9254A099-0744-5B00-A111-DF949385D04A}" dt="2026-07-10T16:34:35.360" v="373" actId="14100"/>
          <ac:spMkLst>
            <pc:docMk/>
            <pc:sldMk cId="1168695434" sldId="355"/>
            <ac:spMk id="3" creationId="{7A2A89B5-209A-D449-EDC0-82E5C49466C8}"/>
          </ac:spMkLst>
        </pc:spChg>
        <pc:spChg chg="add mod">
          <ac:chgData name="Nathan Varberg" userId="88c12fc1-4c33-498b-bae2-ac4e52b5dd89" providerId="ADAL" clId="{9254A099-0744-5B00-A111-DF949385D04A}" dt="2026-07-10T16:54:22.308" v="811" actId="14100"/>
          <ac:spMkLst>
            <pc:docMk/>
            <pc:sldMk cId="1168695434" sldId="355"/>
            <ac:spMk id="11" creationId="{519C39BB-0C10-065A-CF1E-DEBB05DFCF9F}"/>
          </ac:spMkLst>
        </pc:spChg>
        <pc:spChg chg="add mod">
          <ac:chgData name="Nathan Varberg" userId="88c12fc1-4c33-498b-bae2-ac4e52b5dd89" providerId="ADAL" clId="{9254A099-0744-5B00-A111-DF949385D04A}" dt="2026-07-10T16:54:23.981" v="812" actId="1076"/>
          <ac:spMkLst>
            <pc:docMk/>
            <pc:sldMk cId="1168695434" sldId="355"/>
            <ac:spMk id="12" creationId="{9FCE829C-D32D-7E58-4C42-4A0A20F1E49D}"/>
          </ac:spMkLst>
        </pc:spChg>
        <pc:spChg chg="add mod">
          <ac:chgData name="Nathan Varberg" userId="88c12fc1-4c33-498b-bae2-ac4e52b5dd89" providerId="ADAL" clId="{9254A099-0744-5B00-A111-DF949385D04A}" dt="2026-07-10T16:50:24.510" v="531" actId="14100"/>
          <ac:spMkLst>
            <pc:docMk/>
            <pc:sldMk cId="1168695434" sldId="355"/>
            <ac:spMk id="13" creationId="{64D92039-8574-AFE0-6564-DA1576E45DF4}"/>
          </ac:spMkLst>
        </pc:spChg>
        <pc:spChg chg="add mod">
          <ac:chgData name="Nathan Varberg" userId="88c12fc1-4c33-498b-bae2-ac4e52b5dd89" providerId="ADAL" clId="{9254A099-0744-5B00-A111-DF949385D04A}" dt="2026-07-10T16:50:27.071" v="532" actId="1076"/>
          <ac:spMkLst>
            <pc:docMk/>
            <pc:sldMk cId="1168695434" sldId="355"/>
            <ac:spMk id="15" creationId="{48AF6C1A-858C-EFA0-DDF4-500AAC415F87}"/>
          </ac:spMkLst>
        </pc:spChg>
        <pc:spChg chg="add mod">
          <ac:chgData name="Nathan Varberg" userId="88c12fc1-4c33-498b-bae2-ac4e52b5dd89" providerId="ADAL" clId="{9254A099-0744-5B00-A111-DF949385D04A}" dt="2026-07-10T16:50:40.244" v="536" actId="14100"/>
          <ac:spMkLst>
            <pc:docMk/>
            <pc:sldMk cId="1168695434" sldId="355"/>
            <ac:spMk id="16" creationId="{B5A2C454-0FA1-6968-3EB4-97847B07A08D}"/>
          </ac:spMkLst>
        </pc:spChg>
        <pc:spChg chg="add mod">
          <ac:chgData name="Nathan Varberg" userId="88c12fc1-4c33-498b-bae2-ac4e52b5dd89" providerId="ADAL" clId="{9254A099-0744-5B00-A111-DF949385D04A}" dt="2026-07-10T16:54:35.998" v="826" actId="20577"/>
          <ac:spMkLst>
            <pc:docMk/>
            <pc:sldMk cId="1168695434" sldId="355"/>
            <ac:spMk id="17" creationId="{44D8B5D5-3434-6CD8-98E9-BA299632C55D}"/>
          </ac:spMkLst>
        </pc:spChg>
        <pc:spChg chg="add mod">
          <ac:chgData name="Nathan Varberg" userId="88c12fc1-4c33-498b-bae2-ac4e52b5dd89" providerId="ADAL" clId="{9254A099-0744-5B00-A111-DF949385D04A}" dt="2026-07-10T16:51:11.114" v="578" actId="113"/>
          <ac:spMkLst>
            <pc:docMk/>
            <pc:sldMk cId="1168695434" sldId="355"/>
            <ac:spMk id="18" creationId="{038A170B-D620-4C27-2062-980139EDCDDA}"/>
          </ac:spMkLst>
        </pc:spChg>
        <pc:spChg chg="add mod">
          <ac:chgData name="Nathan Varberg" userId="88c12fc1-4c33-498b-bae2-ac4e52b5dd89" providerId="ADAL" clId="{9254A099-0744-5B00-A111-DF949385D04A}" dt="2026-07-10T17:05:34.457" v="866" actId="1076"/>
          <ac:spMkLst>
            <pc:docMk/>
            <pc:sldMk cId="1168695434" sldId="355"/>
            <ac:spMk id="28" creationId="{E10B3D7D-9DCA-8507-AAC8-AA884D593261}"/>
          </ac:spMkLst>
        </pc:spChg>
        <pc:spChg chg="add mod">
          <ac:chgData name="Nathan Varberg" userId="88c12fc1-4c33-498b-bae2-ac4e52b5dd89" providerId="ADAL" clId="{9254A099-0744-5B00-A111-DF949385D04A}" dt="2026-07-10T16:55:20.155" v="830" actId="1076"/>
          <ac:spMkLst>
            <pc:docMk/>
            <pc:sldMk cId="1168695434" sldId="355"/>
            <ac:spMk id="29" creationId="{3924CF0E-F337-4413-9AC8-849F2C0860C0}"/>
          </ac:spMkLst>
        </pc:spChg>
        <pc:picChg chg="add mod">
          <ac:chgData name="Nathan Varberg" userId="88c12fc1-4c33-498b-bae2-ac4e52b5dd89" providerId="ADAL" clId="{9254A099-0744-5B00-A111-DF949385D04A}" dt="2026-07-14T14:15:57.290" v="1871"/>
          <ac:picMkLst>
            <pc:docMk/>
            <pc:sldMk cId="1168695434" sldId="355"/>
            <ac:picMk id="2" creationId="{1ACCF85F-DE3E-D9CE-8275-2F435F1B6CF0}"/>
          </ac:picMkLst>
        </pc:picChg>
        <pc:picChg chg="mod modCrop">
          <ac:chgData name="Nathan Varberg" userId="88c12fc1-4c33-498b-bae2-ac4e52b5dd89" providerId="ADAL" clId="{9254A099-0744-5B00-A111-DF949385D04A}" dt="2026-07-10T16:51:00.762" v="566" actId="1076"/>
          <ac:picMkLst>
            <pc:docMk/>
            <pc:sldMk cId="1168695434" sldId="355"/>
            <ac:picMk id="5" creationId="{859B1225-B0CB-C6B4-AEB3-125C84AD82D3}"/>
          </ac:picMkLst>
        </pc:picChg>
        <pc:picChg chg="add del mod">
          <ac:chgData name="Nathan Varberg" userId="88c12fc1-4c33-498b-bae2-ac4e52b5dd89" providerId="ADAL" clId="{9254A099-0744-5B00-A111-DF949385D04A}" dt="2026-07-14T14:15:11.818" v="1863" actId="478"/>
          <ac:picMkLst>
            <pc:docMk/>
            <pc:sldMk cId="1168695434" sldId="355"/>
            <ac:picMk id="7" creationId="{FE986CAD-380D-7289-8E3E-DBC5A3CE1801}"/>
          </ac:picMkLst>
        </pc:picChg>
        <pc:picChg chg="add mod">
          <ac:chgData name="Nathan Varberg" userId="88c12fc1-4c33-498b-bae2-ac4e52b5dd89" providerId="ADAL" clId="{9254A099-0744-5B00-A111-DF949385D04A}" dt="2026-07-10T16:51:00.762" v="566" actId="1076"/>
          <ac:picMkLst>
            <pc:docMk/>
            <pc:sldMk cId="1168695434" sldId="355"/>
            <ac:picMk id="21" creationId="{F4EED2B8-ECB3-5CC3-9BD4-8EBA45D6EDE8}"/>
          </ac:picMkLst>
        </pc:picChg>
        <pc:picChg chg="add mod modCrop">
          <ac:chgData name="Nathan Varberg" userId="88c12fc1-4c33-498b-bae2-ac4e52b5dd89" providerId="ADAL" clId="{9254A099-0744-5B00-A111-DF949385D04A}" dt="2026-07-10T16:51:00.762" v="566" actId="1076"/>
          <ac:picMkLst>
            <pc:docMk/>
            <pc:sldMk cId="1168695434" sldId="355"/>
            <ac:picMk id="22" creationId="{E7D33636-9E11-5CB8-B063-A6DEC82F8678}"/>
          </ac:picMkLst>
        </pc:picChg>
        <pc:picChg chg="add mod modCrop">
          <ac:chgData name="Nathan Varberg" userId="88c12fc1-4c33-498b-bae2-ac4e52b5dd89" providerId="ADAL" clId="{9254A099-0744-5B00-A111-DF949385D04A}" dt="2026-07-10T16:46:34.890" v="406" actId="1076"/>
          <ac:picMkLst>
            <pc:docMk/>
            <pc:sldMk cId="1168695434" sldId="355"/>
            <ac:picMk id="24" creationId="{D663FFD5-7388-3862-A53B-A3F4C32CF09D}"/>
          </ac:picMkLst>
        </pc:picChg>
        <pc:picChg chg="add mod">
          <ac:chgData name="Nathan Varberg" userId="88c12fc1-4c33-498b-bae2-ac4e52b5dd89" providerId="ADAL" clId="{9254A099-0744-5B00-A111-DF949385D04A}" dt="2026-07-10T16:50:51.855" v="564" actId="1035"/>
          <ac:picMkLst>
            <pc:docMk/>
            <pc:sldMk cId="1168695434" sldId="355"/>
            <ac:picMk id="25" creationId="{85F0CB88-8A46-3396-DE7B-6337B345C396}"/>
          </ac:picMkLst>
        </pc:picChg>
        <pc:picChg chg="add mod">
          <ac:chgData name="Nathan Varberg" userId="88c12fc1-4c33-498b-bae2-ac4e52b5dd89" providerId="ADAL" clId="{9254A099-0744-5B00-A111-DF949385D04A}" dt="2026-07-10T17:36:30.588" v="1794"/>
          <ac:picMkLst>
            <pc:docMk/>
            <pc:sldMk cId="1168695434" sldId="355"/>
            <ac:picMk id="27" creationId="{5E64ABA7-70EF-C52B-01B7-7D9718C29C5F}"/>
          </ac:picMkLst>
        </pc:picChg>
        <pc:picChg chg="add mod">
          <ac:chgData name="Nathan Varberg" userId="88c12fc1-4c33-498b-bae2-ac4e52b5dd89" providerId="ADAL" clId="{9254A099-0744-5B00-A111-DF949385D04A}" dt="2026-07-10T16:52:36.069" v="724" actId="1076"/>
          <ac:picMkLst>
            <pc:docMk/>
            <pc:sldMk cId="1168695434" sldId="355"/>
            <ac:picMk id="30" creationId="{977A303A-3888-5934-D4FC-7980F19436E9}"/>
          </ac:picMkLst>
        </pc:picChg>
      </pc:sldChg>
      <pc:sldChg chg="addSp delSp modSp new mod">
        <pc:chgData name="Nathan Varberg" userId="88c12fc1-4c33-498b-bae2-ac4e52b5dd89" providerId="ADAL" clId="{9254A099-0744-5B00-A111-DF949385D04A}" dt="2026-07-28T17:58:51.287" v="1972" actId="20577"/>
        <pc:sldMkLst>
          <pc:docMk/>
          <pc:sldMk cId="1351324672" sldId="356"/>
        </pc:sldMkLst>
        <pc:spChg chg="mod">
          <ac:chgData name="Nathan Varberg" userId="88c12fc1-4c33-498b-bae2-ac4e52b5dd89" providerId="ADAL" clId="{9254A099-0744-5B00-A111-DF949385D04A}" dt="2026-07-28T17:58:51.287" v="1972" actId="20577"/>
          <ac:spMkLst>
            <pc:docMk/>
            <pc:sldMk cId="1351324672" sldId="356"/>
            <ac:spMk id="2" creationId="{A9CAAA38-39B3-53F4-8302-2404DE7A4C99}"/>
          </ac:spMkLst>
        </pc:spChg>
        <pc:spChg chg="mod">
          <ac:chgData name="Nathan Varberg" userId="88c12fc1-4c33-498b-bae2-ac4e52b5dd89" providerId="ADAL" clId="{9254A099-0744-5B00-A111-DF949385D04A}" dt="2026-07-10T17:16:49.290" v="871" actId="20577"/>
          <ac:spMkLst>
            <pc:docMk/>
            <pc:sldMk cId="1351324672" sldId="356"/>
            <ac:spMk id="3" creationId="{F22BB9CA-EF0D-9BC3-36C4-73360BA1CFDD}"/>
          </ac:spMkLst>
        </pc:spChg>
        <pc:picChg chg="add mod">
          <ac:chgData name="Nathan Varberg" userId="88c12fc1-4c33-498b-bae2-ac4e52b5dd89" providerId="ADAL" clId="{9254A099-0744-5B00-A111-DF949385D04A}" dt="2026-07-10T17:32:18.519" v="1767" actId="14100"/>
          <ac:picMkLst>
            <pc:docMk/>
            <pc:sldMk cId="1351324672" sldId="356"/>
            <ac:picMk id="10" creationId="{F25C818A-67D4-B7B6-FB5E-943725AAF0F1}"/>
          </ac:picMkLst>
        </pc:picChg>
        <pc:picChg chg="add mod">
          <ac:chgData name="Nathan Varberg" userId="88c12fc1-4c33-498b-bae2-ac4e52b5dd89" providerId="ADAL" clId="{9254A099-0744-5B00-A111-DF949385D04A}" dt="2026-07-10T17:33:02.184" v="1773" actId="1076"/>
          <ac:picMkLst>
            <pc:docMk/>
            <pc:sldMk cId="1351324672" sldId="356"/>
            <ac:picMk id="11" creationId="{1B4C1EC8-A4E6-791A-2E19-1C1ACE755328}"/>
          </ac:picMkLst>
        </pc:picChg>
        <pc:picChg chg="add mod">
          <ac:chgData name="Nathan Varberg" userId="88c12fc1-4c33-498b-bae2-ac4e52b5dd89" providerId="ADAL" clId="{9254A099-0744-5B00-A111-DF949385D04A}" dt="2026-07-10T17:33:27.435" v="1782" actId="1076"/>
          <ac:picMkLst>
            <pc:docMk/>
            <pc:sldMk cId="1351324672" sldId="356"/>
            <ac:picMk id="12" creationId="{64F07D7E-186F-EC32-210E-5077C90AFEF5}"/>
          </ac:picMkLst>
        </pc:picChg>
      </pc:sldChg>
      <pc:sldChg chg="modSp add mod">
        <pc:chgData name="Nathan Varberg" userId="88c12fc1-4c33-498b-bae2-ac4e52b5dd89" providerId="ADAL" clId="{9254A099-0744-5B00-A111-DF949385D04A}" dt="2026-07-28T17:58:56.987" v="1973" actId="20577"/>
        <pc:sldMkLst>
          <pc:docMk/>
          <pc:sldMk cId="901437265" sldId="357"/>
        </pc:sldMkLst>
        <pc:spChg chg="mod">
          <ac:chgData name="Nathan Varberg" userId="88c12fc1-4c33-498b-bae2-ac4e52b5dd89" providerId="ADAL" clId="{9254A099-0744-5B00-A111-DF949385D04A}" dt="2026-07-28T17:58:56.987" v="1973" actId="20577"/>
          <ac:spMkLst>
            <pc:docMk/>
            <pc:sldMk cId="901437265" sldId="357"/>
            <ac:spMk id="2" creationId="{4FE55974-27DE-FDB6-296F-EAB506DEA338}"/>
          </ac:spMkLst>
        </pc:spChg>
        <pc:spChg chg="mod">
          <ac:chgData name="Nathan Varberg" userId="88c12fc1-4c33-498b-bae2-ac4e52b5dd89" providerId="ADAL" clId="{9254A099-0744-5B00-A111-DF949385D04A}" dt="2026-07-10T17:33:37.156" v="1793" actId="20577"/>
          <ac:spMkLst>
            <pc:docMk/>
            <pc:sldMk cId="901437265" sldId="357"/>
            <ac:spMk id="3" creationId="{88F5E101-34AF-B862-5927-DFF25C8EC9A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Shape 612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13" name="Shape 613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087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84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lied Artificial Intelligence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7F429CA-C8A6-F850-C039-F94C446FFD0E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E78D00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88A83D-C345-E0FD-7A4E-1717B953E7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199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GRAVIDIENT. Unique Design Concept">
            <a:extLst>
              <a:ext uri="{FF2B5EF4-FFF2-40B4-BE49-F238E27FC236}">
                <a16:creationId xmlns:a16="http://schemas.microsoft.com/office/drawing/2014/main" id="{14F65F1F-5EB4-AAFE-8F1A-C229657193EB}"/>
              </a:ext>
            </a:extLst>
          </p:cNvPr>
          <p:cNvSpPr txBox="1"/>
          <p:nvPr userDrawn="1"/>
        </p:nvSpPr>
        <p:spPr>
          <a:xfrm>
            <a:off x="11978640" y="457200"/>
            <a:ext cx="11986260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APPLIED ARTIFICIAL INTELLIGENCE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1792766489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lied Artificial Intelligence B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7048"/>
            <a:ext cx="24384000" cy="449705"/>
          </a:xfrm>
          <a:prstGeom prst="rect">
            <a:avLst/>
          </a:prstGeom>
          <a:solidFill>
            <a:srgbClr val="E78D00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2832080" y="457200"/>
            <a:ext cx="11132820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E78D00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APPLIED ARTIFICIAL INTELLIGENCE</a:t>
            </a:r>
            <a:endParaRPr lang="en-US" sz="4200" b="1" i="0" spc="200" baseline="0" dirty="0">
              <a:solidFill>
                <a:srgbClr val="E78D00"/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1815021"/>
            <a:ext cx="24383960" cy="1900977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9100" y="1519092"/>
            <a:ext cx="21156613" cy="10965254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19100" y="238931"/>
            <a:ext cx="14689602" cy="1280160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7078162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ybersecurity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7F429CA-C8A6-F850-C039-F94C446FFD0E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076C18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88A83D-C345-E0FD-7A4E-1717B953E7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199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GRAVIDIENT. Unique Design Concept">
            <a:extLst>
              <a:ext uri="{FF2B5EF4-FFF2-40B4-BE49-F238E27FC236}">
                <a16:creationId xmlns:a16="http://schemas.microsoft.com/office/drawing/2014/main" id="{14F65F1F-5EB4-AAFE-8F1A-C229657193EB}"/>
              </a:ext>
            </a:extLst>
          </p:cNvPr>
          <p:cNvSpPr txBox="1"/>
          <p:nvPr userDrawn="1"/>
        </p:nvSpPr>
        <p:spPr>
          <a:xfrm>
            <a:off x="11978640" y="457200"/>
            <a:ext cx="11986260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CYBERSECURITY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2596407841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ybersecurity B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7048"/>
            <a:ext cx="24384000" cy="449705"/>
          </a:xfrm>
          <a:prstGeom prst="rect">
            <a:avLst/>
          </a:prstGeom>
          <a:solidFill>
            <a:srgbClr val="076C18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2832080" y="457200"/>
            <a:ext cx="11132820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076C18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CYBERSECURITY</a:t>
            </a:r>
            <a:endParaRPr lang="en-US" sz="4200" b="1" i="0" spc="200" baseline="0" dirty="0">
              <a:solidFill>
                <a:srgbClr val="076C18"/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1815021"/>
            <a:ext cx="24383960" cy="1900977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1720517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7F429CA-C8A6-F850-C039-F94C446FFD0E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9E814A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88A83D-C345-E0FD-7A4E-1717B953E7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199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GRAVIDIENT. Unique Design Concept">
            <a:extLst>
              <a:ext uri="{FF2B5EF4-FFF2-40B4-BE49-F238E27FC236}">
                <a16:creationId xmlns:a16="http://schemas.microsoft.com/office/drawing/2014/main" id="{14F65F1F-5EB4-AAFE-8F1A-C229657193EB}"/>
              </a:ext>
            </a:extLst>
          </p:cNvPr>
          <p:cNvSpPr txBox="1"/>
          <p:nvPr userDrawn="1"/>
        </p:nvSpPr>
        <p:spPr>
          <a:xfrm>
            <a:off x="17156178" y="457200"/>
            <a:ext cx="6808722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OPEN SESSION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2903473677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7048"/>
            <a:ext cx="24384000" cy="449705"/>
          </a:xfrm>
          <a:prstGeom prst="rect">
            <a:avLst/>
          </a:prstGeom>
          <a:solidFill>
            <a:srgbClr val="9D814A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7156178" y="457200"/>
            <a:ext cx="6808722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9D814A"/>
                </a:solidFill>
                <a:latin typeface="Arial" panose="020B0604020202020204" pitchFamily="34" charset="0"/>
                <a:ea typeface="Roboto Black" panose="02000000000000000000" pitchFamily="2" charset="0"/>
                <a:cs typeface="Arial" panose="020B0604020202020204" pitchFamily="34" charset="0"/>
              </a:rPr>
              <a:t>OPEN SESSION</a:t>
            </a:r>
            <a:endParaRPr lang="en-US" sz="4200" b="1" i="0" spc="200" baseline="0" dirty="0">
              <a:solidFill>
                <a:srgbClr val="9D814A"/>
              </a:solidFill>
              <a:latin typeface="Arial" panose="020B0604020202020204" pitchFamily="34" charset="0"/>
              <a:ea typeface="Roboto Black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" y="11815021"/>
            <a:ext cx="24383960" cy="1900977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51310234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A81EB9-8D0C-7827-F4FE-02B0A0F34797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41B65D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3F9CAD-E4AA-339F-7640-E5703709212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71530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571C7AA2-A7B9-AE44-6AD2-340E30CD70A7}"/>
              </a:ext>
            </a:extLst>
          </p:cNvPr>
          <p:cNvSpPr txBox="1"/>
          <p:nvPr userDrawn="1"/>
        </p:nvSpPr>
        <p:spPr>
          <a:xfrm>
            <a:off x="12299750" y="457200"/>
            <a:ext cx="11665150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MODELING, SIMULATION, </a:t>
            </a:r>
            <a:b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PROTOTYPING &amp; VALIDATION 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1166029909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odeling, Simulation, Prototyping, And Validation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4268"/>
            <a:ext cx="24384000" cy="449705"/>
          </a:xfrm>
          <a:prstGeom prst="rect">
            <a:avLst/>
          </a:prstGeom>
          <a:solidFill>
            <a:srgbClr val="40B55E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2299750" y="457200"/>
            <a:ext cx="11665150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7CB57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MODELING, SIMULATION, </a:t>
            </a:r>
            <a:br>
              <a:rPr lang="en-US" sz="4200" b="1" i="0" spc="200" baseline="0" dirty="0">
                <a:solidFill>
                  <a:srgbClr val="7CB57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n-US" sz="4200" b="1" i="0" spc="200" baseline="0" dirty="0">
                <a:solidFill>
                  <a:srgbClr val="7CB57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PROTOTYPING &amp; VALIDATION </a:t>
            </a:r>
            <a:endParaRPr lang="en-US" sz="4200" b="1" i="0" spc="200" baseline="0" dirty="0">
              <a:solidFill>
                <a:srgbClr val="7CB571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" y="11815021"/>
            <a:ext cx="24383960" cy="1900977"/>
          </a:xfrm>
          <a:prstGeom prst="rect">
            <a:avLst/>
          </a:prstGeom>
        </p:spPr>
      </p:pic>
      <p:sp>
        <p:nvSpPr>
          <p:cNvPr id="4" name="Text Placeholder 19">
            <a:extLst>
              <a:ext uri="{FF2B5EF4-FFF2-40B4-BE49-F238E27FC236}">
                <a16:creationId xmlns:a16="http://schemas.microsoft.com/office/drawing/2014/main" id="{884056AB-A195-7B97-1DB7-0080C6207F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366353BA-685C-1764-7AB8-C5D1E3688A8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59730112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orient="horz" pos="4320" userDrawn="1">
          <p15:clr>
            <a:srgbClr val="FBAE40"/>
          </p15:clr>
        </p15:guide>
        <p15:guide id="3" orient="horz" pos="4420" userDrawn="1">
          <p15:clr>
            <a:srgbClr val="FBAE40"/>
          </p15:clr>
        </p15:guide>
        <p15:guide id="4" pos="15096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AD8A540-3651-B19D-B70C-B8E07C6F6A46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03BAFD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86D2EF-751A-09A1-9EB0-360C9DBE35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71530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GRAVIDIENT. Unique Design Concept">
            <a:extLst>
              <a:ext uri="{FF2B5EF4-FFF2-40B4-BE49-F238E27FC236}">
                <a16:creationId xmlns:a16="http://schemas.microsoft.com/office/drawing/2014/main" id="{A9821B38-A98C-AF60-9B04-D4DE5F3EFCC4}"/>
              </a:ext>
            </a:extLst>
          </p:cNvPr>
          <p:cNvSpPr txBox="1"/>
          <p:nvPr userDrawn="1"/>
        </p:nvSpPr>
        <p:spPr>
          <a:xfrm>
            <a:off x="15130873" y="457200"/>
            <a:ext cx="8834027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MODULAR OPEN </a:t>
            </a:r>
            <a:b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SYSTEMS APPROACH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3820007626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Modular Open Systems Approach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7048"/>
            <a:ext cx="24384000" cy="449705"/>
          </a:xfrm>
          <a:prstGeom prst="rect">
            <a:avLst/>
          </a:prstGeom>
          <a:solidFill>
            <a:srgbClr val="05BAFD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5130873" y="457200"/>
            <a:ext cx="8834027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05BAFD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MODULAR OPEN </a:t>
            </a:r>
            <a:br>
              <a:rPr lang="en-US" sz="4200" b="1" i="0" spc="200" baseline="0" dirty="0">
                <a:solidFill>
                  <a:srgbClr val="05BAFD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n-US" sz="4200" b="1" i="0" spc="200" baseline="0" dirty="0">
                <a:solidFill>
                  <a:srgbClr val="05BAFD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SYSTEMS APPROACH</a:t>
            </a:r>
            <a:endParaRPr lang="en-US" sz="4200" b="1" i="0" spc="200" baseline="0" dirty="0">
              <a:solidFill>
                <a:srgbClr val="05BAFD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" y="11815021"/>
            <a:ext cx="24383960" cy="1900977"/>
          </a:xfrm>
          <a:prstGeom prst="rect">
            <a:avLst/>
          </a:prstGeom>
        </p:spPr>
      </p:pic>
      <p:sp>
        <p:nvSpPr>
          <p:cNvPr id="5" name="Text Placeholder 19">
            <a:extLst>
              <a:ext uri="{FF2B5EF4-FFF2-40B4-BE49-F238E27FC236}">
                <a16:creationId xmlns:a16="http://schemas.microsoft.com/office/drawing/2014/main" id="{B6941ECB-4D66-10B0-861E-74C8F68BBE4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DECEB30D-B1FF-DDB3-AE95-8BC25EB262A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1150734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01E98E0-E381-1F5B-620B-ADDEC483FA9F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AD2B2A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BAE1DA-4408-6C9D-D30A-03CC81863AA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199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5E4DE708-A109-0E54-DA3E-E1DFFE972D1A}"/>
              </a:ext>
            </a:extLst>
          </p:cNvPr>
          <p:cNvSpPr txBox="1"/>
          <p:nvPr userDrawn="1"/>
        </p:nvSpPr>
        <p:spPr>
          <a:xfrm>
            <a:off x="11260791" y="457200"/>
            <a:ext cx="12702643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DIGITAL ENGINEERING </a:t>
            </a:r>
            <a:b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/ SYSTEMS ENGINEERING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2925398143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gital Engineering / Systems Engineering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4268"/>
            <a:ext cx="24384000" cy="449705"/>
          </a:xfrm>
          <a:prstGeom prst="rect">
            <a:avLst/>
          </a:prstGeom>
          <a:solidFill>
            <a:srgbClr val="AD2B2B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1260791" y="457200"/>
            <a:ext cx="12702643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AD2B2B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DIGITAL ENGINEERING </a:t>
            </a:r>
            <a:br>
              <a:rPr lang="en-US" sz="4200" b="1" i="0" spc="200" baseline="0" dirty="0">
                <a:solidFill>
                  <a:srgbClr val="AD2B2B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</a:br>
            <a:r>
              <a:rPr lang="en-US" sz="4200" b="1" i="0" spc="200" baseline="0" dirty="0">
                <a:solidFill>
                  <a:srgbClr val="AD2B2B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/ SYSTEMS ENGINEERING</a:t>
            </a:r>
            <a:endParaRPr lang="en-US" sz="4200" b="1" i="0" spc="200" baseline="0" dirty="0">
              <a:solidFill>
                <a:srgbClr val="AD2B2B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" y="11815021"/>
            <a:ext cx="24383960" cy="1900977"/>
          </a:xfrm>
          <a:prstGeom prst="rect">
            <a:avLst/>
          </a:prstGeom>
        </p:spPr>
      </p:pic>
      <p:sp>
        <p:nvSpPr>
          <p:cNvPr id="6" name="Text Placeholder 19">
            <a:extLst>
              <a:ext uri="{FF2B5EF4-FFF2-40B4-BE49-F238E27FC236}">
                <a16:creationId xmlns:a16="http://schemas.microsoft.com/office/drawing/2014/main" id="{EC3CDF50-CCF9-37DA-D180-3CF46A90F96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9DD6B23-DC1B-27B3-6A9F-65354F74BF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41984601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495AA7B-B024-45EB-7C52-4FA6B4EEF6E8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703FA0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EF4AAB-0803-BC35-07F2-EBF42A9313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71530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429B97DB-C9DA-9168-2AF2-6713765492E7}"/>
              </a:ext>
            </a:extLst>
          </p:cNvPr>
          <p:cNvSpPr txBox="1"/>
          <p:nvPr userDrawn="1"/>
        </p:nvSpPr>
        <p:spPr>
          <a:xfrm>
            <a:off x="9946341" y="457200"/>
            <a:ext cx="14003904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AUTONOMY &amp; ROBOTICS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1373850691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AR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7048"/>
            <a:ext cx="24384000" cy="449705"/>
          </a:xfrm>
          <a:prstGeom prst="rect">
            <a:avLst/>
          </a:prstGeom>
          <a:solidFill>
            <a:srgbClr val="703F9F"/>
          </a:solidFill>
          <a:ln w="12700" cap="flat">
            <a:solidFill>
              <a:schemeClr val="accent1"/>
            </a:solidFill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9946341" y="457200"/>
            <a:ext cx="14003904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703F9F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AUTONOMY &amp; ROBOTICS</a:t>
            </a:r>
            <a:endParaRPr lang="en-US" sz="4200" b="1" i="0" spc="200" baseline="0" dirty="0">
              <a:solidFill>
                <a:srgbClr val="703F9F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" y="11815021"/>
            <a:ext cx="24383960" cy="1900977"/>
          </a:xfrm>
          <a:prstGeom prst="rect">
            <a:avLst/>
          </a:prstGeom>
        </p:spPr>
      </p:pic>
      <p:sp>
        <p:nvSpPr>
          <p:cNvPr id="5" name="Text Placeholder 19">
            <a:extLst>
              <a:ext uri="{FF2B5EF4-FFF2-40B4-BE49-F238E27FC236}">
                <a16:creationId xmlns:a16="http://schemas.microsoft.com/office/drawing/2014/main" id="{39ACA48D-9B51-21B0-E698-48F935FE8AE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F00EA06A-4471-C4BF-5DA3-E893EBE8873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95347934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Open &amp; New Topics">
    <p:bg>
      <p:bgPr>
        <a:gradFill flip="none" rotWithShape="1">
          <a:gsLst>
            <a:gs pos="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54087BB-CC68-B2C6-F9AF-08EE38D35128}"/>
              </a:ext>
            </a:extLst>
          </p:cNvPr>
          <p:cNvSpPr/>
          <p:nvPr userDrawn="1"/>
        </p:nvSpPr>
        <p:spPr>
          <a:xfrm>
            <a:off x="0" y="0"/>
            <a:ext cx="24384000" cy="9061938"/>
          </a:xfrm>
          <a:prstGeom prst="rect">
            <a:avLst/>
          </a:prstGeom>
          <a:solidFill>
            <a:srgbClr val="4866B7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2F1750-13EC-9FC8-E678-87A1751EB3E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24383998" cy="13715999"/>
          </a:xfrm>
          <a:prstGeom prst="rect">
            <a:avLst/>
          </a:prstGeo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DEA143B-0BE1-7E0A-73D5-0E4285D9509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4461119"/>
            <a:ext cx="19594513" cy="6012917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bg1"/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BAF40C-0593-A5A6-C4B0-E6CE38F9D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199" y="3300785"/>
            <a:ext cx="19604183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GRAVIDIENT. Unique Design Concept">
            <a:extLst>
              <a:ext uri="{FF2B5EF4-FFF2-40B4-BE49-F238E27FC236}">
                <a16:creationId xmlns:a16="http://schemas.microsoft.com/office/drawing/2014/main" id="{3CD876A4-65FA-8CA5-F196-CC2E1A32B1F7}"/>
              </a:ext>
            </a:extLst>
          </p:cNvPr>
          <p:cNvSpPr txBox="1"/>
          <p:nvPr userDrawn="1"/>
        </p:nvSpPr>
        <p:spPr>
          <a:xfrm>
            <a:off x="17147242" y="457200"/>
            <a:ext cx="6808722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chemeClr val="bg1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POWER &amp; MOBILITY</a:t>
            </a:r>
            <a:endParaRPr lang="en-US" sz="4200" b="1" i="0" spc="200" baseline="0" dirty="0">
              <a:solidFill>
                <a:schemeClr val="bg1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</p:spTree>
    <p:extLst>
      <p:ext uri="{BB962C8B-B14F-4D97-AF65-F5344CB8AC3E}">
        <p14:creationId xmlns:p14="http://schemas.microsoft.com/office/powerpoint/2010/main" val="103224017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  <p15:guide id="2" pos="15096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ower &amp; Mobility">
    <p:bg>
      <p:bgPr>
        <a:gradFill flip="none" rotWithShape="1">
          <a:gsLst>
            <a:gs pos="2000">
              <a:schemeClr val="bg1"/>
            </a:gs>
            <a:gs pos="4600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1BB6AD-F774-5AE4-C692-CF9402EE42BD}"/>
              </a:ext>
            </a:extLst>
          </p:cNvPr>
          <p:cNvSpPr/>
          <p:nvPr userDrawn="1"/>
        </p:nvSpPr>
        <p:spPr>
          <a:xfrm>
            <a:off x="0" y="12957048"/>
            <a:ext cx="24384000" cy="449705"/>
          </a:xfrm>
          <a:prstGeom prst="rect">
            <a:avLst/>
          </a:prstGeom>
          <a:solidFill>
            <a:srgbClr val="2D4682"/>
          </a:solid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2" name="GRAVIDIENT. Unique Design Concept">
            <a:extLst>
              <a:ext uri="{FF2B5EF4-FFF2-40B4-BE49-F238E27FC236}">
                <a16:creationId xmlns:a16="http://schemas.microsoft.com/office/drawing/2014/main" id="{05082E6A-CEA3-F57C-296F-DB32C24FB3C5}"/>
              </a:ext>
            </a:extLst>
          </p:cNvPr>
          <p:cNvSpPr txBox="1"/>
          <p:nvPr userDrawn="1"/>
        </p:nvSpPr>
        <p:spPr>
          <a:xfrm>
            <a:off x="17147242" y="457200"/>
            <a:ext cx="6808722" cy="748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50800" tIns="50800" rIns="50800" bIns="50800" anchor="t">
            <a:spAutoFit/>
          </a:bodyPr>
          <a:lstStyle/>
          <a:p>
            <a:pPr algn="r">
              <a:defRPr sz="2000">
                <a:solidFill>
                  <a:srgbClr val="DCDEE0"/>
                </a:solidFill>
                <a:latin typeface="Inter Bold"/>
                <a:ea typeface="Inter Bold"/>
                <a:cs typeface="Inter Bold"/>
                <a:sym typeface="Inter Bold"/>
              </a:defRPr>
            </a:pPr>
            <a:r>
              <a:rPr lang="en-US" sz="4200" b="1" i="0" spc="200" baseline="0" dirty="0">
                <a:solidFill>
                  <a:srgbClr val="4867B7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POWER &amp; MOBILITY </a:t>
            </a:r>
            <a:endParaRPr lang="en-US" sz="4200" b="1" i="0" spc="200" baseline="0" dirty="0">
              <a:solidFill>
                <a:srgbClr val="4867B7"/>
              </a:solidFill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  <a:sym typeface="Inter Ligh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D62C8-06E7-1F8F-F780-9E09F11FE8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" y="11815021"/>
            <a:ext cx="24383960" cy="1900977"/>
          </a:xfrm>
          <a:prstGeom prst="rect">
            <a:avLst/>
          </a:prstGeom>
        </p:spPr>
      </p:pic>
      <p:sp>
        <p:nvSpPr>
          <p:cNvPr id="5" name="Text Placeholder 19">
            <a:extLst>
              <a:ext uri="{FF2B5EF4-FFF2-40B4-BE49-F238E27FC236}">
                <a16:creationId xmlns:a16="http://schemas.microsoft.com/office/drawing/2014/main" id="{BEF8C8C5-048F-F599-DC11-22FC705AAA4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0" y="2479920"/>
            <a:ext cx="19594513" cy="10004425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1pPr>
            <a:lvl2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2pPr>
            <a:lvl3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3pPr>
            <a:lvl4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4pPr>
            <a:lvl5pPr algn="l">
              <a:defRPr sz="4800" b="0" i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 Light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1AA9B597-F2B4-4519-5FB1-A4342243F67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81200" y="238931"/>
            <a:ext cx="13127502" cy="1857155"/>
          </a:xfrm>
          <a:prstGeom prst="rect">
            <a:avLst/>
          </a:prstGeom>
        </p:spPr>
        <p:txBody>
          <a:bodyPr lIns="0"/>
          <a:lstStyle>
            <a:lvl1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1pPr>
            <a:lvl2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2pPr>
            <a:lvl3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3pPr>
            <a:lvl4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4pPr>
            <a:lvl5pPr algn="l">
              <a:defRPr sz="7200" b="1" i="0"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8816401"/>
      </p:ext>
    </p:extLst>
  </p:cSld>
  <p:clrMapOvr>
    <a:masterClrMapping/>
  </p:clrMapOvr>
  <p:transition spd="med"/>
  <p:extLst>
    <p:ext uri="{DCECCB84-F9BA-43D5-87BE-67443E8EF086}">
      <p15:sldGuideLst xmlns:p15="http://schemas.microsoft.com/office/powerpoint/2012/main">
        <p15:guide id="1" pos="1248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23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7" r:id="rId3"/>
    <p:sldLayoutId id="2147483718" r:id="rId4"/>
    <p:sldLayoutId id="2147483715" r:id="rId5"/>
    <p:sldLayoutId id="2147483716" r:id="rId6"/>
    <p:sldLayoutId id="2147483710" r:id="rId7"/>
    <p:sldLayoutId id="2147483704" r:id="rId8"/>
    <p:sldLayoutId id="2147483711" r:id="rId9"/>
    <p:sldLayoutId id="2147483705" r:id="rId10"/>
    <p:sldLayoutId id="2147483712" r:id="rId11"/>
    <p:sldLayoutId id="2147483706" r:id="rId12"/>
    <p:sldLayoutId id="2147483713" r:id="rId13"/>
    <p:sldLayoutId id="2147483707" r:id="rId14"/>
    <p:sldLayoutId id="2147483714" r:id="rId15"/>
    <p:sldLayoutId id="2147483708" r:id="rId16"/>
  </p:sldLayoutIdLst>
  <p:transition spd="med"/>
  <p:hf hdr="0" ftr="0" dt="0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1pPr>
      <a:lvl2pPr marL="0" marR="0" indent="2286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2pPr>
      <a:lvl3pPr marL="0" marR="0" indent="4572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3pPr>
      <a:lvl4pPr marL="0" marR="0" indent="6858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4pPr>
      <a:lvl5pPr marL="0" marR="0" indent="9144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5pPr>
      <a:lvl6pPr marL="0" marR="0" indent="11430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6pPr>
      <a:lvl7pPr marL="0" marR="0" indent="13716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7pPr>
      <a:lvl8pPr marL="0" marR="0" indent="16002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8pPr>
      <a:lvl9pPr marL="0" marR="0" indent="1828800" algn="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Inter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5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image" Target="../media/image12.png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8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video" Target="../media/media6.mp4"/><Relationship Id="rId13" Type="http://schemas.openxmlformats.org/officeDocument/2006/relationships/image" Target="../media/image41.png"/><Relationship Id="rId3" Type="http://schemas.microsoft.com/office/2007/relationships/media" Target="../media/media4.mp4"/><Relationship Id="rId7" Type="http://schemas.microsoft.com/office/2007/relationships/media" Target="../media/media6.mp4"/><Relationship Id="rId12" Type="http://schemas.openxmlformats.org/officeDocument/2006/relationships/image" Target="../media/image40.png"/><Relationship Id="rId17" Type="http://schemas.openxmlformats.org/officeDocument/2006/relationships/image" Target="../media/image44.png"/><Relationship Id="rId2" Type="http://schemas.openxmlformats.org/officeDocument/2006/relationships/video" Target="../media/media3.mp4"/><Relationship Id="rId16" Type="http://schemas.openxmlformats.org/officeDocument/2006/relationships/image" Target="../media/image4.png"/><Relationship Id="rId1" Type="http://schemas.microsoft.com/office/2007/relationships/media" Target="../media/media3.mp4"/><Relationship Id="rId6" Type="http://schemas.openxmlformats.org/officeDocument/2006/relationships/video" Target="../media/media5.mp4"/><Relationship Id="rId11" Type="http://schemas.openxmlformats.org/officeDocument/2006/relationships/image" Target="../media/image39.png"/><Relationship Id="rId5" Type="http://schemas.microsoft.com/office/2007/relationships/media" Target="../media/media5.mp4"/><Relationship Id="rId15" Type="http://schemas.openxmlformats.org/officeDocument/2006/relationships/image" Target="../media/image43.png"/><Relationship Id="rId10" Type="http://schemas.openxmlformats.org/officeDocument/2006/relationships/image" Target="../media/image13.png"/><Relationship Id="rId4" Type="http://schemas.openxmlformats.org/officeDocument/2006/relationships/video" Target="../media/media4.mp4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microsoft.com/office/2007/relationships/media" Target="../media/media9.mp4"/><Relationship Id="rId7" Type="http://schemas.openxmlformats.org/officeDocument/2006/relationships/image" Target="../media/image49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48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9.mp4"/><Relationship Id="rId9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E42BE95-5EC2-3E6C-0BEB-73B0467BF2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81201" y="4617876"/>
            <a:ext cx="13521070" cy="2840226"/>
          </a:xfrm>
        </p:spPr>
        <p:txBody>
          <a:bodyPr/>
          <a:lstStyle/>
          <a:p>
            <a:r>
              <a:rPr lang="en-US" sz="4400"/>
              <a:t>Gregory Matousek</a:t>
            </a:r>
            <a:r>
              <a:rPr lang="en-US" sz="4400" baseline="30000"/>
              <a:t>1</a:t>
            </a:r>
            <a:r>
              <a:rPr lang="en-US" sz="4400"/>
              <a:t>, Nathan Varberg</a:t>
            </a:r>
            <a:r>
              <a:rPr lang="en-US" sz="4400" baseline="30000"/>
              <a:t>1</a:t>
            </a:r>
            <a:r>
              <a:rPr lang="en-US" sz="4400"/>
              <a:t>, Pete Torrione</a:t>
            </a:r>
            <a:r>
              <a:rPr lang="en-US" sz="4400" baseline="30000"/>
              <a:t>1</a:t>
            </a:r>
            <a:r>
              <a:rPr lang="en-US" sz="4400"/>
              <a:t>, Namdi Brandon</a:t>
            </a:r>
            <a:r>
              <a:rPr lang="en-US" sz="4400" baseline="30000"/>
              <a:t>1</a:t>
            </a:r>
            <a:r>
              <a:rPr lang="en-US" sz="4400"/>
              <a:t>, Matt Inkawhich</a:t>
            </a:r>
            <a:r>
              <a:rPr lang="en-US" sz="4400" baseline="30000"/>
              <a:t>1</a:t>
            </a:r>
            <a:r>
              <a:rPr lang="en-US" sz="4400"/>
              <a:t>, Joe Camilo</a:t>
            </a:r>
            <a:r>
              <a:rPr lang="en-US" sz="4400" baseline="30000"/>
              <a:t>1</a:t>
            </a:r>
            <a:endParaRPr lang="en-US" sz="4400" b="1"/>
          </a:p>
          <a:p>
            <a:r>
              <a:rPr lang="en-US" baseline="30000"/>
              <a:t>1</a:t>
            </a:r>
            <a:r>
              <a:rPr lang="en-US"/>
              <a:t>CoVar, LLC, 1765 Greensboro Station Pl, Ste 900, McLean, VA 22102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1B05AC-4963-96C3-0AEA-6B6DF1EACA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71530" y="1260051"/>
            <a:ext cx="19604183" cy="1160335"/>
          </a:xfrm>
        </p:spPr>
        <p:txBody>
          <a:bodyPr/>
          <a:lstStyle/>
          <a:p>
            <a:r>
              <a:rPr lang="en-US"/>
              <a:t>BEYOND DETECTION: ZERO-SHOT UAS PAYLOAD IDENTIFICATION, PASSIVE RANGING, AND POSE ESTIMATION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58AC7F54-89ED-B468-0BA7-4C0B5D9E40C8}"/>
              </a:ext>
            </a:extLst>
          </p:cNvPr>
          <p:cNvSpPr txBox="1">
            <a:spLocks/>
          </p:cNvSpPr>
          <p:nvPr/>
        </p:nvSpPr>
        <p:spPr>
          <a:xfrm>
            <a:off x="452316" y="11139052"/>
            <a:ext cx="11371089" cy="736729"/>
          </a:xfrm>
          <a:prstGeom prst="rect">
            <a:avLst/>
          </a:prstGeom>
        </p:spPr>
        <p:txBody>
          <a:bodyPr lIns="0" tIns="0" rIns="0" bIns="0"/>
          <a:lstStyle>
            <a:lvl1pPr marL="0" marR="0" indent="0" algn="l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u="none" strike="noStrike" cap="none" spc="0" baseline="0">
                <a:solidFill>
                  <a:schemeClr val="bg1"/>
                </a:solidFill>
                <a:uFillTx/>
                <a:latin typeface="Roboto Light" panose="02000000000000000000" pitchFamily="2" charset="0"/>
                <a:ea typeface="Roboto Light" panose="02000000000000000000" pitchFamily="2" charset="0"/>
                <a:cs typeface="+mn-cs"/>
                <a:sym typeface="Helvetica Light"/>
              </a:defRPr>
            </a:lvl1pPr>
            <a:lvl2pPr marL="0" marR="0" indent="228600" algn="l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u="none" strike="noStrike" cap="none" spc="0" baseline="0">
                <a:solidFill>
                  <a:schemeClr val="bg1"/>
                </a:solidFill>
                <a:uFillTx/>
                <a:latin typeface="Roboto Light" panose="02000000000000000000" pitchFamily="2" charset="0"/>
                <a:ea typeface="Roboto Light" panose="02000000000000000000" pitchFamily="2" charset="0"/>
                <a:cs typeface="+mn-cs"/>
                <a:sym typeface="Helvetica Light"/>
              </a:defRPr>
            </a:lvl2pPr>
            <a:lvl3pPr marL="0" marR="0" indent="457200" algn="l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u="none" strike="noStrike" cap="none" spc="0" baseline="0">
                <a:solidFill>
                  <a:schemeClr val="bg1"/>
                </a:solidFill>
                <a:uFillTx/>
                <a:latin typeface="Roboto Light" panose="02000000000000000000" pitchFamily="2" charset="0"/>
                <a:ea typeface="Roboto Light" panose="02000000000000000000" pitchFamily="2" charset="0"/>
                <a:cs typeface="+mn-cs"/>
                <a:sym typeface="Helvetica Light"/>
              </a:defRPr>
            </a:lvl3pPr>
            <a:lvl4pPr marL="0" marR="0" indent="685800" algn="l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u="none" strike="noStrike" cap="none" spc="0" baseline="0">
                <a:solidFill>
                  <a:schemeClr val="bg1"/>
                </a:solidFill>
                <a:uFillTx/>
                <a:latin typeface="Roboto Light" panose="02000000000000000000" pitchFamily="2" charset="0"/>
                <a:ea typeface="Roboto Light" panose="02000000000000000000" pitchFamily="2" charset="0"/>
                <a:cs typeface="+mn-cs"/>
                <a:sym typeface="Helvetica Light"/>
              </a:defRPr>
            </a:lvl4pPr>
            <a:lvl5pPr marL="0" marR="0" indent="914400" algn="l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u="none" strike="noStrike" cap="none" spc="0" baseline="0">
                <a:solidFill>
                  <a:schemeClr val="bg1"/>
                </a:solidFill>
                <a:uFillTx/>
                <a:latin typeface="Roboto Light" panose="02000000000000000000" pitchFamily="2" charset="0"/>
                <a:ea typeface="Roboto Light" panose="02000000000000000000" pitchFamily="2" charset="0"/>
                <a:cs typeface="+mn-cs"/>
                <a:sym typeface="Helvetica Light"/>
              </a:defRPr>
            </a:lvl5pPr>
            <a:lvl6pPr marL="0" marR="0" indent="1143000" algn="ctr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Light"/>
              </a:defRPr>
            </a:lvl6pPr>
            <a:lvl7pPr marL="0" marR="0" indent="1371600" algn="ctr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Light"/>
              </a:defRPr>
            </a:lvl7pPr>
            <a:lvl8pPr marL="0" marR="0" indent="1600200" algn="ctr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Light"/>
              </a:defRPr>
            </a:lvl8pPr>
            <a:lvl9pPr marL="0" marR="0" indent="1828800" algn="ctr" defTabSz="825500" rtl="0" latinLnBrk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0" u="none" strike="noStrike" cap="none" spc="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DISTRIBUTION STATEMENT A.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Approved for public release; distribution is unlimited. TDM-26-2165. 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\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809638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9CAAA38-39B3-53F4-8302-2404DE7A4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9100" y="1519092"/>
            <a:ext cx="9740900" cy="10965254"/>
          </a:xfrm>
        </p:spPr>
        <p:txBody>
          <a:bodyPr/>
          <a:lstStyle/>
          <a:p>
            <a:r>
              <a:rPr lang="en-US" sz="4500" dirty="0"/>
              <a:t>Solution Overview</a:t>
            </a:r>
          </a:p>
          <a:p>
            <a:pPr marL="685800" lvl="1" indent="-685800">
              <a:buFont typeface="Wingdings" pitchFamily="2" charset="2"/>
              <a:buChar char="§"/>
            </a:pPr>
            <a:r>
              <a:rPr lang="en-US" sz="4500" dirty="0"/>
              <a:t>ZEUS is a passive C-UAS solution that runs on EO/IR video feeds</a:t>
            </a:r>
          </a:p>
          <a:p>
            <a:pPr marL="685800" lvl="4" indent="-685800">
              <a:buFont typeface="Wingdings" pitchFamily="2" charset="2"/>
              <a:buChar char="§"/>
            </a:pPr>
            <a:r>
              <a:rPr lang="en-US" sz="4500" dirty="0"/>
              <a:t>Offers detection, tracking, payload ID, passive ranging</a:t>
            </a:r>
          </a:p>
          <a:p>
            <a:pPr lvl="4" indent="0"/>
            <a:endParaRPr lang="en-US" sz="4500" dirty="0"/>
          </a:p>
          <a:p>
            <a:pPr lvl="4" indent="0"/>
            <a:r>
              <a:rPr lang="en-US" sz="4500" dirty="0"/>
              <a:t>Funding</a:t>
            </a:r>
          </a:p>
          <a:p>
            <a:pPr marL="685800" lvl="4" indent="-685800">
              <a:buFont typeface="Wingdings" pitchFamily="2" charset="2"/>
              <a:buChar char="§"/>
            </a:pPr>
            <a:r>
              <a:rPr lang="en-US" sz="4500" dirty="0"/>
              <a:t>Developed with DEVCOM Army Research Laboratory / AIOps (D2P2 SBIR </a:t>
            </a:r>
            <a:r>
              <a:rPr lang="en-US" sz="4500" dirty="0" err="1"/>
              <a:t>PoP</a:t>
            </a:r>
            <a:r>
              <a:rPr lang="en-US" sz="4500" dirty="0"/>
              <a:t> 12/2024-6/2026)</a:t>
            </a:r>
          </a:p>
          <a:p>
            <a:pPr marL="685800" lvl="4" indent="-685800">
              <a:buFont typeface="Wingdings" pitchFamily="2" charset="2"/>
              <a:buChar char="§"/>
            </a:pPr>
            <a:endParaRPr lang="en-US" sz="4500" dirty="0"/>
          </a:p>
          <a:p>
            <a:r>
              <a:rPr lang="en-US" sz="4500" dirty="0"/>
              <a:t>Seeking Transition Partners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en-US" sz="4500" dirty="0"/>
              <a:t>Nominal cost-sharing with SBIR office can unlock SBIR funds for a Phase II Sequential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en-US" sz="4500" dirty="0"/>
              <a:t>In discussion with PM AIOps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2BB9CA-EF0D-9BC3-36C4-73360BA1CFD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BLUF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25C818A-67D4-B7B6-FB5E-943725AAF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9693" y="6295564"/>
            <a:ext cx="5184724" cy="3898591"/>
          </a:xfrm>
          <a:prstGeom prst="rect">
            <a:avLst/>
          </a:prstGeom>
        </p:spPr>
      </p:pic>
      <p:pic>
        <p:nvPicPr>
          <p:cNvPr id="11" name="Picture 10" descr="Detecting Any Drone in Any Environment.&#10;&#10;AI-generated content may be incorrect.">
            <a:extLst>
              <a:ext uri="{FF2B5EF4-FFF2-40B4-BE49-F238E27FC236}">
                <a16:creationId xmlns:a16="http://schemas.microsoft.com/office/drawing/2014/main" id="{1B4C1EC8-A4E6-791A-2E19-1C1ACE7553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35640" y="6858000"/>
            <a:ext cx="6086352" cy="2957968"/>
          </a:xfrm>
          <a:prstGeom prst="rect">
            <a:avLst/>
          </a:prstGeom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64F07D7E-186F-EC32-210E-5077C90AFEF5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3014" y="2140171"/>
            <a:ext cx="10501614" cy="356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324672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5A4627-BD60-F597-D697-65B0642B2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91F74-2A97-1C8D-908C-2664E55E3D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Who is CoVar?</a:t>
            </a:r>
          </a:p>
        </p:txBody>
      </p:sp>
      <p:sp>
        <p:nvSpPr>
          <p:cNvPr id="231" name="Text 3">
            <a:extLst>
              <a:ext uri="{FF2B5EF4-FFF2-40B4-BE49-F238E27FC236}">
                <a16:creationId xmlns:a16="http://schemas.microsoft.com/office/drawing/2014/main" id="{B55A4A26-F14A-B093-5440-AEF1E1675D0A}"/>
              </a:ext>
            </a:extLst>
          </p:cNvPr>
          <p:cNvSpPr/>
          <p:nvPr/>
        </p:nvSpPr>
        <p:spPr>
          <a:xfrm>
            <a:off x="1098867" y="1865376"/>
            <a:ext cx="2218883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i="1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Cutting-edge, trustworthy AI/ML solutions for DoD missions.</a:t>
            </a:r>
            <a:endParaRPr lang="en-US" sz="3000">
              <a:solidFill>
                <a:schemeClr val="tx1"/>
              </a:solidFill>
            </a:endParaRPr>
          </a:p>
        </p:txBody>
      </p:sp>
      <p:sp>
        <p:nvSpPr>
          <p:cNvPr id="232" name="Text 6">
            <a:extLst>
              <a:ext uri="{FF2B5EF4-FFF2-40B4-BE49-F238E27FC236}">
                <a16:creationId xmlns:a16="http://schemas.microsoft.com/office/drawing/2014/main" id="{BE74DCB7-0951-B641-AAE3-40CBFC5C1860}"/>
              </a:ext>
            </a:extLst>
          </p:cNvPr>
          <p:cNvSpPr/>
          <p:nvPr/>
        </p:nvSpPr>
        <p:spPr>
          <a:xfrm>
            <a:off x="1098868" y="11978640"/>
            <a:ext cx="2218883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2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Proven Pedigree, Cleared Facilities, Built to Last</a:t>
            </a:r>
            <a:endParaRPr lang="en-US" sz="3200"/>
          </a:p>
        </p:txBody>
      </p:sp>
      <p:sp>
        <p:nvSpPr>
          <p:cNvPr id="233" name="Shape 7">
            <a:extLst>
              <a:ext uri="{FF2B5EF4-FFF2-40B4-BE49-F238E27FC236}">
                <a16:creationId xmlns:a16="http://schemas.microsoft.com/office/drawing/2014/main" id="{86B396D6-730F-4CEC-F3EB-8C12A520EEBA}"/>
              </a:ext>
            </a:extLst>
          </p:cNvPr>
          <p:cNvSpPr/>
          <p:nvPr/>
        </p:nvSpPr>
        <p:spPr>
          <a:xfrm>
            <a:off x="1161321" y="2926080"/>
            <a:ext cx="4936272" cy="1865376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34" name="Shape 8">
            <a:extLst>
              <a:ext uri="{FF2B5EF4-FFF2-40B4-BE49-F238E27FC236}">
                <a16:creationId xmlns:a16="http://schemas.microsoft.com/office/drawing/2014/main" id="{BA339423-1FBD-FECE-560E-A5675AE5B727}"/>
              </a:ext>
            </a:extLst>
          </p:cNvPr>
          <p:cNvSpPr/>
          <p:nvPr/>
        </p:nvSpPr>
        <p:spPr>
          <a:xfrm>
            <a:off x="1161321" y="2926080"/>
            <a:ext cx="4936272" cy="128016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35" name="Text 9">
            <a:extLst>
              <a:ext uri="{FF2B5EF4-FFF2-40B4-BE49-F238E27FC236}">
                <a16:creationId xmlns:a16="http://schemas.microsoft.com/office/drawing/2014/main" id="{15140A0C-522E-166B-6D52-C023F87C38B6}"/>
              </a:ext>
            </a:extLst>
          </p:cNvPr>
          <p:cNvSpPr/>
          <p:nvPr/>
        </p:nvSpPr>
        <p:spPr>
          <a:xfrm>
            <a:off x="1338677" y="3218688"/>
            <a:ext cx="458156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400" b="1">
                <a:solidFill>
                  <a:srgbClr val="1F5F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</a:t>
            </a:r>
            <a:endParaRPr lang="en-US" sz="4400"/>
          </a:p>
        </p:txBody>
      </p:sp>
      <p:sp>
        <p:nvSpPr>
          <p:cNvPr id="236" name="Text 10">
            <a:extLst>
              <a:ext uri="{FF2B5EF4-FFF2-40B4-BE49-F238E27FC236}">
                <a16:creationId xmlns:a16="http://schemas.microsoft.com/office/drawing/2014/main" id="{E2DEBC9D-4BFA-6ACF-FF0C-BEE9144B1977}"/>
              </a:ext>
            </a:extLst>
          </p:cNvPr>
          <p:cNvSpPr/>
          <p:nvPr/>
        </p:nvSpPr>
        <p:spPr>
          <a:xfrm>
            <a:off x="1338677" y="3986784"/>
            <a:ext cx="45815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90000"/>
              </a:lnSpc>
            </a:pPr>
            <a:r>
              <a:rPr lang="en-US" sz="21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Founded</a:t>
            </a:r>
            <a:endParaRPr lang="en-US" sz="2100"/>
          </a:p>
        </p:txBody>
      </p:sp>
      <p:sp>
        <p:nvSpPr>
          <p:cNvPr id="237" name="Shape 11">
            <a:extLst>
              <a:ext uri="{FF2B5EF4-FFF2-40B4-BE49-F238E27FC236}">
                <a16:creationId xmlns:a16="http://schemas.microsoft.com/office/drawing/2014/main" id="{210FCB27-3850-5B06-AB47-DD51570B28F2}"/>
              </a:ext>
            </a:extLst>
          </p:cNvPr>
          <p:cNvSpPr/>
          <p:nvPr/>
        </p:nvSpPr>
        <p:spPr>
          <a:xfrm>
            <a:off x="6806221" y="2926080"/>
            <a:ext cx="4936272" cy="1865376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38" name="Shape 12">
            <a:extLst>
              <a:ext uri="{FF2B5EF4-FFF2-40B4-BE49-F238E27FC236}">
                <a16:creationId xmlns:a16="http://schemas.microsoft.com/office/drawing/2014/main" id="{0F44B62F-4EA3-FA58-5A5C-5BBBEB3DA98D}"/>
              </a:ext>
            </a:extLst>
          </p:cNvPr>
          <p:cNvSpPr/>
          <p:nvPr/>
        </p:nvSpPr>
        <p:spPr>
          <a:xfrm>
            <a:off x="6806221" y="2926080"/>
            <a:ext cx="4936272" cy="128016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39" name="Text 13">
            <a:extLst>
              <a:ext uri="{FF2B5EF4-FFF2-40B4-BE49-F238E27FC236}">
                <a16:creationId xmlns:a16="http://schemas.microsoft.com/office/drawing/2014/main" id="{C4116989-D305-5A97-EE7B-A0985C811B71}"/>
              </a:ext>
            </a:extLst>
          </p:cNvPr>
          <p:cNvSpPr/>
          <p:nvPr/>
        </p:nvSpPr>
        <p:spPr>
          <a:xfrm>
            <a:off x="6983577" y="3218688"/>
            <a:ext cx="458156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400" b="1">
                <a:solidFill>
                  <a:srgbClr val="1F5F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Burn Rate</a:t>
            </a:r>
            <a:endParaRPr lang="en-US" sz="4400"/>
          </a:p>
        </p:txBody>
      </p:sp>
      <p:sp>
        <p:nvSpPr>
          <p:cNvPr id="240" name="Text 14">
            <a:extLst>
              <a:ext uri="{FF2B5EF4-FFF2-40B4-BE49-F238E27FC236}">
                <a16:creationId xmlns:a16="http://schemas.microsoft.com/office/drawing/2014/main" id="{EAA18532-4A29-8365-A109-F88AD6B7A035}"/>
              </a:ext>
            </a:extLst>
          </p:cNvPr>
          <p:cNvSpPr/>
          <p:nvPr/>
        </p:nvSpPr>
        <p:spPr>
          <a:xfrm>
            <a:off x="6983577" y="4169664"/>
            <a:ext cx="45815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90000"/>
              </a:lnSpc>
            </a:pPr>
            <a:r>
              <a:rPr lang="en-US" sz="21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Profitable since 2013</a:t>
            </a:r>
            <a:endParaRPr lang="en-US" sz="2100"/>
          </a:p>
        </p:txBody>
      </p:sp>
      <p:sp>
        <p:nvSpPr>
          <p:cNvPr id="241" name="Shape 15">
            <a:extLst>
              <a:ext uri="{FF2B5EF4-FFF2-40B4-BE49-F238E27FC236}">
                <a16:creationId xmlns:a16="http://schemas.microsoft.com/office/drawing/2014/main" id="{68EF8D3B-EC7B-DC55-9EF9-CD7710B9B7CD}"/>
              </a:ext>
            </a:extLst>
          </p:cNvPr>
          <p:cNvSpPr/>
          <p:nvPr/>
        </p:nvSpPr>
        <p:spPr>
          <a:xfrm>
            <a:off x="12692983" y="2990088"/>
            <a:ext cx="4936272" cy="1865376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42" name="Shape 16">
            <a:extLst>
              <a:ext uri="{FF2B5EF4-FFF2-40B4-BE49-F238E27FC236}">
                <a16:creationId xmlns:a16="http://schemas.microsoft.com/office/drawing/2014/main" id="{E3F8471B-12BB-8BA3-2EFA-C89DCDBD8F8A}"/>
              </a:ext>
            </a:extLst>
          </p:cNvPr>
          <p:cNvSpPr/>
          <p:nvPr/>
        </p:nvSpPr>
        <p:spPr>
          <a:xfrm>
            <a:off x="12692983" y="2990088"/>
            <a:ext cx="4936272" cy="128016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43" name="Text 17">
            <a:extLst>
              <a:ext uri="{FF2B5EF4-FFF2-40B4-BE49-F238E27FC236}">
                <a16:creationId xmlns:a16="http://schemas.microsoft.com/office/drawing/2014/main" id="{DC261706-B86C-9560-E401-BE005235F3DD}"/>
              </a:ext>
            </a:extLst>
          </p:cNvPr>
          <p:cNvSpPr/>
          <p:nvPr/>
        </p:nvSpPr>
        <p:spPr>
          <a:xfrm>
            <a:off x="12870339" y="3282696"/>
            <a:ext cx="458156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400" b="1">
                <a:solidFill>
                  <a:srgbClr val="1F5F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~50</a:t>
            </a:r>
            <a:endParaRPr lang="en-US" sz="4400"/>
          </a:p>
        </p:txBody>
      </p:sp>
      <p:sp>
        <p:nvSpPr>
          <p:cNvPr id="244" name="Text 18">
            <a:extLst>
              <a:ext uri="{FF2B5EF4-FFF2-40B4-BE49-F238E27FC236}">
                <a16:creationId xmlns:a16="http://schemas.microsoft.com/office/drawing/2014/main" id="{87A380A5-0EDD-68F6-0FCC-D0B2C3ED3640}"/>
              </a:ext>
            </a:extLst>
          </p:cNvPr>
          <p:cNvSpPr/>
          <p:nvPr/>
        </p:nvSpPr>
        <p:spPr>
          <a:xfrm>
            <a:off x="12870339" y="4050792"/>
            <a:ext cx="45815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90000"/>
              </a:lnSpc>
            </a:pPr>
            <a:r>
              <a:rPr lang="en-US" sz="21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Employees</a:t>
            </a:r>
            <a:endParaRPr lang="en-US" sz="2100"/>
          </a:p>
        </p:txBody>
      </p:sp>
      <p:sp>
        <p:nvSpPr>
          <p:cNvPr id="245" name="Shape 23">
            <a:extLst>
              <a:ext uri="{FF2B5EF4-FFF2-40B4-BE49-F238E27FC236}">
                <a16:creationId xmlns:a16="http://schemas.microsoft.com/office/drawing/2014/main" id="{10BD9FC1-7BCE-A57E-8FF7-19C76820698D}"/>
              </a:ext>
            </a:extLst>
          </p:cNvPr>
          <p:cNvSpPr/>
          <p:nvPr/>
        </p:nvSpPr>
        <p:spPr>
          <a:xfrm>
            <a:off x="18288973" y="2926080"/>
            <a:ext cx="4936272" cy="1865376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46" name="Shape 24">
            <a:extLst>
              <a:ext uri="{FF2B5EF4-FFF2-40B4-BE49-F238E27FC236}">
                <a16:creationId xmlns:a16="http://schemas.microsoft.com/office/drawing/2014/main" id="{BB3A3919-9CCF-F247-14DE-CA29D4ADD493}"/>
              </a:ext>
            </a:extLst>
          </p:cNvPr>
          <p:cNvSpPr/>
          <p:nvPr/>
        </p:nvSpPr>
        <p:spPr>
          <a:xfrm>
            <a:off x="18288973" y="2926080"/>
            <a:ext cx="4936272" cy="128016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47" name="Text 25">
            <a:extLst>
              <a:ext uri="{FF2B5EF4-FFF2-40B4-BE49-F238E27FC236}">
                <a16:creationId xmlns:a16="http://schemas.microsoft.com/office/drawing/2014/main" id="{58B68287-D501-57DF-E761-2A9CB2F40EEF}"/>
              </a:ext>
            </a:extLst>
          </p:cNvPr>
          <p:cNvSpPr/>
          <p:nvPr/>
        </p:nvSpPr>
        <p:spPr>
          <a:xfrm>
            <a:off x="18466329" y="3218688"/>
            <a:ext cx="458156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400" b="1">
                <a:solidFill>
                  <a:srgbClr val="1F5F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</a:t>
            </a:r>
            <a:endParaRPr lang="en-US" sz="4400"/>
          </a:p>
        </p:txBody>
      </p:sp>
      <p:sp>
        <p:nvSpPr>
          <p:cNvPr id="248" name="Text 26">
            <a:extLst>
              <a:ext uri="{FF2B5EF4-FFF2-40B4-BE49-F238E27FC236}">
                <a16:creationId xmlns:a16="http://schemas.microsoft.com/office/drawing/2014/main" id="{05FD9183-0FF7-BC03-80BA-5A68470A7255}"/>
              </a:ext>
            </a:extLst>
          </p:cNvPr>
          <p:cNvSpPr/>
          <p:nvPr/>
        </p:nvSpPr>
        <p:spPr>
          <a:xfrm>
            <a:off x="18466329" y="3986784"/>
            <a:ext cx="45815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90000"/>
              </a:lnSpc>
            </a:pPr>
            <a:r>
              <a:rPr lang="en-US" sz="21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U.S.-owned</a:t>
            </a:r>
            <a:endParaRPr lang="en-US" sz="2100"/>
          </a:p>
          <a:p>
            <a:pPr algn="ctr">
              <a:lnSpc>
                <a:spcPct val="90000"/>
              </a:lnSpc>
            </a:pPr>
            <a:r>
              <a:rPr lang="en-US" sz="21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FOCI</a:t>
            </a:r>
            <a:endParaRPr lang="en-US" sz="2100"/>
          </a:p>
        </p:txBody>
      </p:sp>
      <p:sp>
        <p:nvSpPr>
          <p:cNvPr id="249" name="Shape 27">
            <a:extLst>
              <a:ext uri="{FF2B5EF4-FFF2-40B4-BE49-F238E27FC236}">
                <a16:creationId xmlns:a16="http://schemas.microsoft.com/office/drawing/2014/main" id="{CE851B03-DC0A-2F51-547B-9ABEB2A8B139}"/>
              </a:ext>
            </a:extLst>
          </p:cNvPr>
          <p:cNvSpPr/>
          <p:nvPr/>
        </p:nvSpPr>
        <p:spPr>
          <a:xfrm>
            <a:off x="1098867" y="5212080"/>
            <a:ext cx="7030516" cy="640080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50" name="Shape 28">
            <a:extLst>
              <a:ext uri="{FF2B5EF4-FFF2-40B4-BE49-F238E27FC236}">
                <a16:creationId xmlns:a16="http://schemas.microsoft.com/office/drawing/2014/main" id="{B3E61789-20B7-93E0-4266-DCC539101A1F}"/>
              </a:ext>
            </a:extLst>
          </p:cNvPr>
          <p:cNvSpPr/>
          <p:nvPr/>
        </p:nvSpPr>
        <p:spPr>
          <a:xfrm>
            <a:off x="1098867" y="5212080"/>
            <a:ext cx="146304" cy="640080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51" name="Text 29">
            <a:extLst>
              <a:ext uri="{FF2B5EF4-FFF2-40B4-BE49-F238E27FC236}">
                <a16:creationId xmlns:a16="http://schemas.microsoft.com/office/drawing/2014/main" id="{DC162E8A-A849-9C01-51DA-1438292FE8DA}"/>
              </a:ext>
            </a:extLst>
          </p:cNvPr>
          <p:cNvSpPr/>
          <p:nvPr/>
        </p:nvSpPr>
        <p:spPr>
          <a:xfrm>
            <a:off x="1610931" y="5614416"/>
            <a:ext cx="6116116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1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Proven Pedigree</a:t>
            </a:r>
            <a:endParaRPr lang="en-US" sz="3100"/>
          </a:p>
        </p:txBody>
      </p:sp>
      <p:sp>
        <p:nvSpPr>
          <p:cNvPr id="252" name="Text 30">
            <a:extLst>
              <a:ext uri="{FF2B5EF4-FFF2-40B4-BE49-F238E27FC236}">
                <a16:creationId xmlns:a16="http://schemas.microsoft.com/office/drawing/2014/main" id="{BDAE1718-9DC0-2E10-CE03-1D2E7D0AE442}"/>
              </a:ext>
            </a:extLst>
          </p:cNvPr>
          <p:cNvSpPr/>
          <p:nvPr/>
        </p:nvSpPr>
        <p:spPr>
          <a:xfrm>
            <a:off x="1610931" y="6528816"/>
            <a:ext cx="6079540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Founders developed and fielded HMDS in the 2000s</a:t>
            </a: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Large-scale ATR development programs for the DoD</a:t>
            </a: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Commercial software &amp; computer vision (oil &amp; gas)</a:t>
            </a: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Bootstrapped and privately owned since inception</a:t>
            </a:r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cs typeface="Arial" pitchFamily="34" charset="-120"/>
              </a:rPr>
              <a:t>Dozens of publications, 13+ Patents</a:t>
            </a:r>
            <a:endParaRPr lang="en-US" sz="2500"/>
          </a:p>
        </p:txBody>
      </p:sp>
      <p:sp>
        <p:nvSpPr>
          <p:cNvPr id="253" name="Shape 31">
            <a:extLst>
              <a:ext uri="{FF2B5EF4-FFF2-40B4-BE49-F238E27FC236}">
                <a16:creationId xmlns:a16="http://schemas.microsoft.com/office/drawing/2014/main" id="{DA4DECD7-3616-E387-F989-670AD300B4A9}"/>
              </a:ext>
            </a:extLst>
          </p:cNvPr>
          <p:cNvSpPr/>
          <p:nvPr/>
        </p:nvSpPr>
        <p:spPr>
          <a:xfrm>
            <a:off x="8678023" y="5212080"/>
            <a:ext cx="7030516" cy="640080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54" name="Shape 32">
            <a:extLst>
              <a:ext uri="{FF2B5EF4-FFF2-40B4-BE49-F238E27FC236}">
                <a16:creationId xmlns:a16="http://schemas.microsoft.com/office/drawing/2014/main" id="{25CB899A-B53B-A624-E671-7F06FDF126A0}"/>
              </a:ext>
            </a:extLst>
          </p:cNvPr>
          <p:cNvSpPr/>
          <p:nvPr/>
        </p:nvSpPr>
        <p:spPr>
          <a:xfrm>
            <a:off x="8678023" y="5212080"/>
            <a:ext cx="146304" cy="640080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55" name="Text 33">
            <a:extLst>
              <a:ext uri="{FF2B5EF4-FFF2-40B4-BE49-F238E27FC236}">
                <a16:creationId xmlns:a16="http://schemas.microsoft.com/office/drawing/2014/main" id="{D73A9F74-31FC-3031-0816-069E1630D4C3}"/>
              </a:ext>
            </a:extLst>
          </p:cNvPr>
          <p:cNvSpPr/>
          <p:nvPr/>
        </p:nvSpPr>
        <p:spPr>
          <a:xfrm>
            <a:off x="9190087" y="5614416"/>
            <a:ext cx="6116116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1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Customers &amp; Partners</a:t>
            </a:r>
            <a:endParaRPr lang="en-US" sz="3100"/>
          </a:p>
        </p:txBody>
      </p:sp>
      <p:sp>
        <p:nvSpPr>
          <p:cNvPr id="256" name="Text 34">
            <a:extLst>
              <a:ext uri="{FF2B5EF4-FFF2-40B4-BE49-F238E27FC236}">
                <a16:creationId xmlns:a16="http://schemas.microsoft.com/office/drawing/2014/main" id="{476031B0-844E-CD9A-1E50-CC4E1C49BE32}"/>
              </a:ext>
            </a:extLst>
          </p:cNvPr>
          <p:cNvSpPr/>
          <p:nvPr/>
        </p:nvSpPr>
        <p:spPr>
          <a:xfrm>
            <a:off x="9190087" y="6528816"/>
            <a:ext cx="6079540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DoD: DARPA, U.S. Army, Navy, NIH, OUSD, ONR, ARL</a:t>
            </a:r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Primes &amp; Partners: RTX, L3Harris, KUTTA, DUALITY, etc.</a:t>
            </a: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endParaRPr lang="en-US" sz="2500">
              <a:solidFill>
                <a:srgbClr val="4A516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Diversified across services, partnerships, primes; no single-customer dependency</a:t>
            </a:r>
            <a:endParaRPr lang="en-US" sz="2500"/>
          </a:p>
        </p:txBody>
      </p:sp>
      <p:sp>
        <p:nvSpPr>
          <p:cNvPr id="257" name="Shape 35">
            <a:extLst>
              <a:ext uri="{FF2B5EF4-FFF2-40B4-BE49-F238E27FC236}">
                <a16:creationId xmlns:a16="http://schemas.microsoft.com/office/drawing/2014/main" id="{20D1E9BD-E84E-8E94-FC3D-2DB48E9E8D7D}"/>
              </a:ext>
            </a:extLst>
          </p:cNvPr>
          <p:cNvSpPr/>
          <p:nvPr/>
        </p:nvSpPr>
        <p:spPr>
          <a:xfrm>
            <a:off x="16257181" y="5212080"/>
            <a:ext cx="7030516" cy="640080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58" name="Shape 36">
            <a:extLst>
              <a:ext uri="{FF2B5EF4-FFF2-40B4-BE49-F238E27FC236}">
                <a16:creationId xmlns:a16="http://schemas.microsoft.com/office/drawing/2014/main" id="{AA1ADB19-F0E0-459A-D414-83879F59B3B1}"/>
              </a:ext>
            </a:extLst>
          </p:cNvPr>
          <p:cNvSpPr/>
          <p:nvPr/>
        </p:nvSpPr>
        <p:spPr>
          <a:xfrm>
            <a:off x="16257181" y="5212080"/>
            <a:ext cx="146304" cy="640080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59" name="Text 37">
            <a:extLst>
              <a:ext uri="{FF2B5EF4-FFF2-40B4-BE49-F238E27FC236}">
                <a16:creationId xmlns:a16="http://schemas.microsoft.com/office/drawing/2014/main" id="{5474E172-1B4C-C71C-C5B2-9753D9D3ACF3}"/>
              </a:ext>
            </a:extLst>
          </p:cNvPr>
          <p:cNvSpPr/>
          <p:nvPr/>
        </p:nvSpPr>
        <p:spPr>
          <a:xfrm>
            <a:off x="16769245" y="5614416"/>
            <a:ext cx="6116116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1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Facilities &amp; Clearances</a:t>
            </a:r>
            <a:endParaRPr lang="en-US" sz="3100"/>
          </a:p>
        </p:txBody>
      </p:sp>
      <p:sp>
        <p:nvSpPr>
          <p:cNvPr id="260" name="Text 38">
            <a:extLst>
              <a:ext uri="{FF2B5EF4-FFF2-40B4-BE49-F238E27FC236}">
                <a16:creationId xmlns:a16="http://schemas.microsoft.com/office/drawing/2014/main" id="{B916E030-E7B6-EE5F-D4C5-80A8C111A71B}"/>
              </a:ext>
            </a:extLst>
          </p:cNvPr>
          <p:cNvSpPr/>
          <p:nvPr/>
        </p:nvSpPr>
        <p:spPr>
          <a:xfrm>
            <a:off x="16769245" y="6528816"/>
            <a:ext cx="6116116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Offices in </a:t>
            </a:r>
            <a:r>
              <a:rPr lang="en-US" sz="25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Durham, NC </a:t>
            </a: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</a:t>
            </a:r>
            <a:r>
              <a:rPr lang="en-US" sz="25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McLean, VA</a:t>
            </a:r>
            <a:endParaRPr lang="en-US" sz="2500" b="1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endParaRPr lang="en-US" sz="2500">
              <a:solidFill>
                <a:srgbClr val="4A516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On-site OSA for </a:t>
            </a:r>
            <a:r>
              <a:rPr lang="en-US" sz="25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SECRET</a:t>
            </a: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processing</a:t>
            </a: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endParaRPr lang="en-US" sz="2500">
              <a:solidFill>
                <a:srgbClr val="4A516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 b="1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TS//SCI </a:t>
            </a: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facility clearance</a:t>
            </a:r>
            <a:endParaRPr lang="en-US" sz="2500"/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endParaRPr lang="en-US" sz="2500">
              <a:solidFill>
                <a:srgbClr val="4A516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55600" indent="-355600">
              <a:spcAft>
                <a:spcPts val="1600"/>
              </a:spcAft>
              <a:buSzPct val="100000"/>
              <a:buChar char="•"/>
            </a:pPr>
            <a:r>
              <a:rPr lang="en-US" sz="25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On-site hardware for network training &amp; SECRET AI (LLM) processing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2429744436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F7780D-CE7E-1701-7F80-AA5453303C6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Proposed Solution</a:t>
            </a:r>
          </a:p>
        </p:txBody>
      </p:sp>
      <p:sp>
        <p:nvSpPr>
          <p:cNvPr id="5" name="Shape 20">
            <a:extLst>
              <a:ext uri="{FF2B5EF4-FFF2-40B4-BE49-F238E27FC236}">
                <a16:creationId xmlns:a16="http://schemas.microsoft.com/office/drawing/2014/main" id="{9B75B769-A609-CABA-FBE2-919BD26A74E4}"/>
              </a:ext>
            </a:extLst>
          </p:cNvPr>
          <p:cNvSpPr/>
          <p:nvPr/>
        </p:nvSpPr>
        <p:spPr>
          <a:xfrm>
            <a:off x="12528867" y="7552944"/>
            <a:ext cx="10698480" cy="292608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6" name="Rectangle: Rounded Corners 29">
            <a:extLst>
              <a:ext uri="{FF2B5EF4-FFF2-40B4-BE49-F238E27FC236}">
                <a16:creationId xmlns:a16="http://schemas.microsoft.com/office/drawing/2014/main" id="{AD798B51-C632-B967-BB45-F58DDEFD63D0}"/>
              </a:ext>
            </a:extLst>
          </p:cNvPr>
          <p:cNvSpPr/>
          <p:nvPr/>
        </p:nvSpPr>
        <p:spPr>
          <a:xfrm>
            <a:off x="20844330" y="9454896"/>
            <a:ext cx="2292326" cy="914400"/>
          </a:xfrm>
          <a:prstGeom prst="roundRect">
            <a:avLst/>
          </a:prstGeom>
          <a:solidFill>
            <a:srgbClr val="0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64C3FC48-F444-C6E9-8E4D-967BCD1BD5C5}"/>
              </a:ext>
            </a:extLst>
          </p:cNvPr>
          <p:cNvSpPr/>
          <p:nvPr/>
        </p:nvSpPr>
        <p:spPr>
          <a:xfrm>
            <a:off x="1098867" y="11978640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828800">
              <a:defRPr/>
            </a:pPr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 C-UAS: Beyond the Bounding Box — Built for Close-In Defeat</a:t>
            </a:r>
            <a:endParaRPr lang="en-US" sz="3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C4F25394-6FA9-D9AB-C1F2-F998A126EA99}"/>
              </a:ext>
            </a:extLst>
          </p:cNvPr>
          <p:cNvSpPr/>
          <p:nvPr/>
        </p:nvSpPr>
        <p:spPr>
          <a:xfrm>
            <a:off x="1098867" y="1920240"/>
            <a:ext cx="22128480" cy="1737360"/>
          </a:xfrm>
          <a:prstGeom prst="rect">
            <a:avLst/>
          </a:prstGeom>
          <a:solidFill>
            <a:srgbClr val="1E2742"/>
          </a:solidFill>
          <a:ln w="12700">
            <a:solidFill>
              <a:srgbClr val="1F5FDB"/>
            </a:solidFill>
            <a:prstDash val="solid"/>
          </a:ln>
        </p:spPr>
        <p:txBody>
          <a:bodyPr/>
          <a:lstStyle/>
          <a:p>
            <a:endParaRPr lang="en-US" sz="720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F450486A-CBCD-2782-DB9D-978D99680798}"/>
              </a:ext>
            </a:extLst>
          </p:cNvPr>
          <p:cNvSpPr/>
          <p:nvPr/>
        </p:nvSpPr>
        <p:spPr>
          <a:xfrm>
            <a:off x="1647507" y="1920240"/>
            <a:ext cx="2103120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828800">
              <a:defRPr/>
            </a:pPr>
            <a:r>
              <a:rPr lang="en-US" sz="3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 C-UAS </a:t>
            </a:r>
            <a:r>
              <a:rPr lang="en-US" sz="3000">
                <a:solidFill>
                  <a:srgbClr val="C7D0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a software-only AiTDR layer that turns any camera feed into actionable engagement data: target class, pose, passive range, and payload ID, not just a bounding box.</a:t>
            </a:r>
            <a:endParaRPr lang="en-US" sz="30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8">
            <a:extLst>
              <a:ext uri="{FF2B5EF4-FFF2-40B4-BE49-F238E27FC236}">
                <a16:creationId xmlns:a16="http://schemas.microsoft.com/office/drawing/2014/main" id="{9CD4FBC1-528F-BA39-4DED-F5A679E3A9F0}"/>
              </a:ext>
            </a:extLst>
          </p:cNvPr>
          <p:cNvSpPr/>
          <p:nvPr/>
        </p:nvSpPr>
        <p:spPr>
          <a:xfrm>
            <a:off x="1098867" y="4114800"/>
            <a:ext cx="10698480" cy="292608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06DC6BD4-4D46-3C62-CE50-A5D4FCBAC377}"/>
              </a:ext>
            </a:extLst>
          </p:cNvPr>
          <p:cNvSpPr/>
          <p:nvPr/>
        </p:nvSpPr>
        <p:spPr>
          <a:xfrm>
            <a:off x="1098867" y="4114800"/>
            <a:ext cx="146304" cy="292608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A4ED49FF-329A-FC2F-1057-CA2169F3B6B8}"/>
              </a:ext>
            </a:extLst>
          </p:cNvPr>
          <p:cNvSpPr/>
          <p:nvPr/>
        </p:nvSpPr>
        <p:spPr>
          <a:xfrm>
            <a:off x="1610931" y="4443984"/>
            <a:ext cx="9784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828800">
              <a:defRPr/>
            </a:pPr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Beyond the Bounding Box</a:t>
            </a:r>
            <a:endParaRPr lang="en-US" sz="30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EE4208D3-A324-B4BD-413C-0826C73CBF4E}"/>
              </a:ext>
            </a:extLst>
          </p:cNvPr>
          <p:cNvSpPr/>
          <p:nvPr/>
        </p:nvSpPr>
        <p:spPr>
          <a:xfrm>
            <a:off x="1610931" y="5212080"/>
            <a:ext cx="9692640" cy="1609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828800">
              <a:defRPr/>
            </a:pPr>
            <a:r>
              <a:rPr lang="en-US" sz="23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Detection plus target class, pose, passive range (±10%), and payload ID (grenade, fiber-optic spool, ISR). Enables target prioritization and reduced collateral damage.</a:t>
            </a:r>
            <a:endParaRPr lang="en-US" sz="23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2">
            <a:extLst>
              <a:ext uri="{FF2B5EF4-FFF2-40B4-BE49-F238E27FC236}">
                <a16:creationId xmlns:a16="http://schemas.microsoft.com/office/drawing/2014/main" id="{DFD1D815-72F9-412D-BCAA-B18EF1803EFE}"/>
              </a:ext>
            </a:extLst>
          </p:cNvPr>
          <p:cNvSpPr/>
          <p:nvPr/>
        </p:nvSpPr>
        <p:spPr>
          <a:xfrm>
            <a:off x="12528867" y="4114800"/>
            <a:ext cx="10698480" cy="292608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9734B424-A3D9-D9AF-6408-5E96CB1B793F}"/>
              </a:ext>
            </a:extLst>
          </p:cNvPr>
          <p:cNvSpPr/>
          <p:nvPr/>
        </p:nvSpPr>
        <p:spPr>
          <a:xfrm>
            <a:off x="12528867" y="4114800"/>
            <a:ext cx="146304" cy="292608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17" name="Text 14">
            <a:extLst>
              <a:ext uri="{FF2B5EF4-FFF2-40B4-BE49-F238E27FC236}">
                <a16:creationId xmlns:a16="http://schemas.microsoft.com/office/drawing/2014/main" id="{4A1307F9-E26F-1719-9956-28BE3F8B587B}"/>
              </a:ext>
            </a:extLst>
          </p:cNvPr>
          <p:cNvSpPr/>
          <p:nvPr/>
        </p:nvSpPr>
        <p:spPr>
          <a:xfrm>
            <a:off x="13040931" y="4443984"/>
            <a:ext cx="9784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828800">
              <a:defRPr/>
            </a:pPr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Edge-First &amp; Real-Time</a:t>
            </a:r>
            <a:endParaRPr lang="en-US" sz="30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025C7A36-FCE8-B868-52D1-DCF297D29EE8}"/>
              </a:ext>
            </a:extLst>
          </p:cNvPr>
          <p:cNvSpPr/>
          <p:nvPr/>
        </p:nvSpPr>
        <p:spPr>
          <a:xfrm>
            <a:off x="13040931" y="5212080"/>
            <a:ext cx="9692640" cy="1609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828800">
              <a:defRPr/>
            </a:pPr>
            <a:r>
              <a:rPr lang="en-US" sz="23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Runs in real time on NVIDIA ORIN, Qualcomm, and FPGA.</a:t>
            </a:r>
            <a:endParaRPr lang="en-US" sz="23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6">
            <a:extLst>
              <a:ext uri="{FF2B5EF4-FFF2-40B4-BE49-F238E27FC236}">
                <a16:creationId xmlns:a16="http://schemas.microsoft.com/office/drawing/2014/main" id="{F3731D48-DE6C-678F-2153-A3AC1B974924}"/>
              </a:ext>
            </a:extLst>
          </p:cNvPr>
          <p:cNvSpPr/>
          <p:nvPr/>
        </p:nvSpPr>
        <p:spPr>
          <a:xfrm>
            <a:off x="1098867" y="7552944"/>
            <a:ext cx="10698480" cy="292608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AA49CC85-1AA3-5F82-A84E-17E01565C76B}"/>
              </a:ext>
            </a:extLst>
          </p:cNvPr>
          <p:cNvSpPr/>
          <p:nvPr/>
        </p:nvSpPr>
        <p:spPr>
          <a:xfrm>
            <a:off x="1098867" y="7552944"/>
            <a:ext cx="146304" cy="292608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4993CE66-33B7-1323-8EFA-3905BAFDC915}"/>
              </a:ext>
            </a:extLst>
          </p:cNvPr>
          <p:cNvSpPr/>
          <p:nvPr/>
        </p:nvSpPr>
        <p:spPr>
          <a:xfrm>
            <a:off x="1610931" y="7882128"/>
            <a:ext cx="9784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828800">
              <a:defRPr/>
            </a:pPr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Zero-Shot New Targets</a:t>
            </a:r>
            <a:endParaRPr lang="en-US" sz="30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9">
            <a:extLst>
              <a:ext uri="{FF2B5EF4-FFF2-40B4-BE49-F238E27FC236}">
                <a16:creationId xmlns:a16="http://schemas.microsoft.com/office/drawing/2014/main" id="{E0AE44D4-8E60-0225-FF45-4B03BE6EE1DE}"/>
              </a:ext>
            </a:extLst>
          </p:cNvPr>
          <p:cNvSpPr/>
          <p:nvPr/>
        </p:nvSpPr>
        <p:spPr>
          <a:xfrm>
            <a:off x="1610931" y="8650224"/>
            <a:ext cx="9692640" cy="1609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828800">
              <a:defRPr/>
            </a:pPr>
            <a:r>
              <a:rPr lang="en-US" sz="23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Counter an emerging UAS by adding a CAD model in hours, not retraining over months. Update is KB, not GB; no new sensor data needed.</a:t>
            </a:r>
            <a:endParaRPr lang="en-US" sz="23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21">
            <a:extLst>
              <a:ext uri="{FF2B5EF4-FFF2-40B4-BE49-F238E27FC236}">
                <a16:creationId xmlns:a16="http://schemas.microsoft.com/office/drawing/2014/main" id="{14370128-8A89-6159-7E74-44E336BD20D2}"/>
              </a:ext>
            </a:extLst>
          </p:cNvPr>
          <p:cNvSpPr/>
          <p:nvPr/>
        </p:nvSpPr>
        <p:spPr>
          <a:xfrm>
            <a:off x="12528867" y="7552944"/>
            <a:ext cx="146304" cy="292608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30703072-3E70-4FBD-6400-43349AB983FE}"/>
              </a:ext>
            </a:extLst>
          </p:cNvPr>
          <p:cNvSpPr/>
          <p:nvPr/>
        </p:nvSpPr>
        <p:spPr>
          <a:xfrm>
            <a:off x="13040931" y="7882128"/>
            <a:ext cx="9784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828800">
              <a:defRPr/>
            </a:pPr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&amp; Integrable (MOSA)</a:t>
            </a:r>
            <a:endParaRPr lang="en-US" sz="30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3">
            <a:extLst>
              <a:ext uri="{FF2B5EF4-FFF2-40B4-BE49-F238E27FC236}">
                <a16:creationId xmlns:a16="http://schemas.microsoft.com/office/drawing/2014/main" id="{713B1CE6-5DBA-1DF5-BDEA-7A3BD2FF5EE0}"/>
              </a:ext>
            </a:extLst>
          </p:cNvPr>
          <p:cNvSpPr/>
          <p:nvPr/>
        </p:nvSpPr>
        <p:spPr>
          <a:xfrm>
            <a:off x="13040931" y="8650224"/>
            <a:ext cx="9692640" cy="1609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828800">
              <a:defRPr/>
            </a:pPr>
            <a:r>
              <a:rPr lang="en-US" sz="23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API / ICD integrates with any platform or vendor. Runs in parallel to fire-control with graceful human-in-the-loop handoff.</a:t>
            </a:r>
            <a:endParaRPr lang="en-US" sz="23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69DF03DB-EE0B-D3C1-B608-6A5A37549E1F}"/>
              </a:ext>
            </a:extLst>
          </p:cNvPr>
          <p:cNvSpPr/>
          <p:nvPr/>
        </p:nvSpPr>
        <p:spPr>
          <a:xfrm>
            <a:off x="1098867" y="10808208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828800">
              <a:defRPr/>
            </a:pPr>
            <a:r>
              <a:rPr lang="en-US" sz="2500" b="1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Outcome:  Improved lethality, reduced collateral damage, reduced operator workload.</a:t>
            </a:r>
            <a:r>
              <a:rPr lang="en-US" sz="250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br>
              <a:rPr lang="en-US" sz="250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</a:br>
            <a:r>
              <a:rPr lang="en-US" sz="250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Proven in repeated live demonstrations.</a:t>
            </a:r>
            <a:endParaRPr lang="en-US" sz="2500">
              <a:solidFill>
                <a:schemeClr val="tx1"/>
              </a:solidFill>
              <a:latin typeface="Calibri" panose="020F0502020204030204"/>
            </a:endParaRPr>
          </a:p>
        </p:txBody>
      </p:sp>
      <p:pic>
        <p:nvPicPr>
          <p:cNvPr id="27" name="Picture 26" descr="The image depicts a drone with measuring tools on the side, emphasizing the importance of obtaining the drone's actual size from its model dimensions.&#10;&#10;AI-generated content may be incorrect.">
            <a:extLst>
              <a:ext uri="{FF2B5EF4-FFF2-40B4-BE49-F238E27FC236}">
                <a16:creationId xmlns:a16="http://schemas.microsoft.com/office/drawing/2014/main" id="{56EB0438-85CF-5741-E778-7024EE3122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364"/>
          <a:stretch>
            <a:fillRect/>
          </a:stretch>
        </p:blipFill>
        <p:spPr>
          <a:xfrm>
            <a:off x="9479687" y="9454896"/>
            <a:ext cx="2189644" cy="1006760"/>
          </a:xfrm>
          <a:prstGeom prst="roundRect">
            <a:avLst/>
          </a:prstGeom>
        </p:spPr>
      </p:pic>
      <p:pic>
        <p:nvPicPr>
          <p:cNvPr id="28" name="Picture 27" descr="The diagram illustrates an aircraft in flight with a laser rangefinder and a computation range indicator.&#10;&#10;AI-generated content may be incorrect.">
            <a:extLst>
              <a:ext uri="{FF2B5EF4-FFF2-40B4-BE49-F238E27FC236}">
                <a16:creationId xmlns:a16="http://schemas.microsoft.com/office/drawing/2014/main" id="{D2324B78-652E-50EF-E63F-9143482F1A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9413"/>
          <a:stretch>
            <a:fillRect/>
          </a:stretch>
        </p:blipFill>
        <p:spPr>
          <a:xfrm>
            <a:off x="9369206" y="6016751"/>
            <a:ext cx="2391566" cy="1006794"/>
          </a:xfrm>
          <a:prstGeom prst="round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DF89CAA-C10E-C1D4-98A4-719AA3224F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" r="1051"/>
          <a:stretch/>
        </p:blipFill>
        <p:spPr>
          <a:xfrm>
            <a:off x="20780954" y="6016750"/>
            <a:ext cx="2355702" cy="978817"/>
          </a:xfrm>
          <a:prstGeom prst="roundRect">
            <a:avLst/>
          </a:prstGeom>
        </p:spPr>
      </p:pic>
      <p:pic>
        <p:nvPicPr>
          <p:cNvPr id="30" name="Picture 29" descr="The image depicts a simple, blue abstract representation of a network diagram featuring interconnected nodes.&#10;&#10;AI-generated content may be incorrect.">
            <a:extLst>
              <a:ext uri="{FF2B5EF4-FFF2-40B4-BE49-F238E27FC236}">
                <a16:creationId xmlns:a16="http://schemas.microsoft.com/office/drawing/2014/main" id="{3E9AC7A3-D1AA-B206-CACA-5B09338857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21438199" y="9352472"/>
            <a:ext cx="1104584" cy="116312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44F17A5-9283-2004-148B-576C0EAA941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099" t="21137" r="22247" b="19464"/>
          <a:stretch>
            <a:fillRect/>
          </a:stretch>
        </p:blipFill>
        <p:spPr>
          <a:xfrm>
            <a:off x="14867550" y="-4251961"/>
            <a:ext cx="4092431" cy="259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616635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D50B83-8AA5-FB2B-A7FF-D9E9439FA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Algorithm Overview</a:t>
            </a:r>
          </a:p>
        </p:txBody>
      </p:sp>
      <p:pic>
        <p:nvPicPr>
          <p:cNvPr id="4" name="Content Placeholder 53" descr="A picture containing icon&#10;&#10;AI-generated content may be incorrect.">
            <a:extLst>
              <a:ext uri="{FF2B5EF4-FFF2-40B4-BE49-F238E27FC236}">
                <a16:creationId xmlns:a16="http://schemas.microsoft.com/office/drawing/2014/main" id="{E699FBDB-619F-CC28-EB0C-968D368543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7123" y="4190604"/>
            <a:ext cx="1294480" cy="109008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8894263-C53A-AF27-3E4E-E2EEC6ABAC47}"/>
              </a:ext>
            </a:extLst>
          </p:cNvPr>
          <p:cNvSpPr/>
          <p:nvPr/>
        </p:nvSpPr>
        <p:spPr>
          <a:xfrm>
            <a:off x="8818159" y="2325118"/>
            <a:ext cx="6750472" cy="6566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pic>
        <p:nvPicPr>
          <p:cNvPr id="6" name="Picture 5" descr="Graphical user interface, application&#10;&#10;AI-generated content may be incorrect.">
            <a:extLst>
              <a:ext uri="{FF2B5EF4-FFF2-40B4-BE49-F238E27FC236}">
                <a16:creationId xmlns:a16="http://schemas.microsoft.com/office/drawing/2014/main" id="{EF9277CB-50B5-C616-4607-E7FF288CDE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14" t="25306" b="24875"/>
          <a:stretch>
            <a:fillRect/>
          </a:stretch>
        </p:blipFill>
        <p:spPr>
          <a:xfrm>
            <a:off x="8936544" y="5930148"/>
            <a:ext cx="6440422" cy="20080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D1F59F-05E6-97CE-86EB-7581CC1A1255}"/>
              </a:ext>
            </a:extLst>
          </p:cNvPr>
          <p:cNvSpPr txBox="1"/>
          <p:nvPr/>
        </p:nvSpPr>
        <p:spPr>
          <a:xfrm>
            <a:off x="8973185" y="2968278"/>
            <a:ext cx="64404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l">
              <a:buFont typeface="Wingdings" pitchFamily="2" charset="2"/>
              <a:buChar char="§"/>
            </a:pPr>
            <a:r>
              <a:rPr lang="en-US" sz="3000"/>
              <a:t>Lightweight drone/payload segmenter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BAD863-88A5-6E27-0C92-FEEBAC80A6AC}"/>
              </a:ext>
            </a:extLst>
          </p:cNvPr>
          <p:cNvSpPr txBox="1"/>
          <p:nvPr/>
        </p:nvSpPr>
        <p:spPr>
          <a:xfrm>
            <a:off x="16862570" y="2968278"/>
            <a:ext cx="5601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l">
              <a:buFont typeface="Wingdings" pitchFamily="2" charset="2"/>
              <a:buChar char="§"/>
            </a:pPr>
            <a:r>
              <a:rPr lang="en-US" sz="3000"/>
              <a:t>Match target to pre-existing CAD model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0B7DC3-F190-188C-E6EE-702C8DD868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15271" y="4773013"/>
            <a:ext cx="1191392" cy="76206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5CF7B27-A5AE-5E4F-45F1-EFB4B5CFC4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74923" y="4764375"/>
            <a:ext cx="1191392" cy="7620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5C2D96-F13C-B0EE-AFE3-41AB281E8B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4575" y="4764373"/>
            <a:ext cx="1191392" cy="7620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F0BB430-EE9F-EBFE-3097-FCC2687C1B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34575" y="5579611"/>
            <a:ext cx="1191392" cy="7620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4FC432-60FF-AD34-B4DA-B9EA0F21B58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574923" y="5579613"/>
            <a:ext cx="1191392" cy="76206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5A7F18F-4FA6-DF9E-E0A7-A72AA33A43B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15271" y="5579615"/>
            <a:ext cx="1191392" cy="7620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E9BC84F-36F1-AD75-7591-1F4E561FB679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 amt="85000"/>
          </a:blip>
          <a:srcRect l="3633" t="68894" r="83964" b="17171"/>
          <a:stretch>
            <a:fillRect/>
          </a:stretch>
        </p:blipFill>
        <p:spPr>
          <a:xfrm>
            <a:off x="17013243" y="4968762"/>
            <a:ext cx="1655664" cy="104644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E028264-A392-F919-3758-8D5C9967BB44}"/>
              </a:ext>
            </a:extLst>
          </p:cNvPr>
          <p:cNvSpPr txBox="1"/>
          <p:nvPr/>
        </p:nvSpPr>
        <p:spPr>
          <a:xfrm>
            <a:off x="20066610" y="6341673"/>
            <a:ext cx="25777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Find best match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43BC014-6109-E5DA-ADA2-6F99BD83788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11807" y="5094952"/>
            <a:ext cx="5370120" cy="35899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0B74237-9BA2-C0DC-B8A3-814E5971472F}"/>
              </a:ext>
            </a:extLst>
          </p:cNvPr>
          <p:cNvSpPr txBox="1"/>
          <p:nvPr/>
        </p:nvSpPr>
        <p:spPr>
          <a:xfrm>
            <a:off x="1100697" y="2947952"/>
            <a:ext cx="64404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l">
              <a:buFont typeface="Wingdings" pitchFamily="2" charset="2"/>
              <a:buChar char="§"/>
            </a:pPr>
            <a:r>
              <a:rPr lang="en-US" sz="3000"/>
              <a:t>Detector trained on extensive real and synthetic data, both CoVar-collected and open-source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4923A3B-F5F6-CD62-A1B1-919878585FEF}"/>
              </a:ext>
            </a:extLst>
          </p:cNvPr>
          <p:cNvSpPr/>
          <p:nvPr/>
        </p:nvSpPr>
        <p:spPr>
          <a:xfrm>
            <a:off x="984145" y="2331334"/>
            <a:ext cx="6750472" cy="6566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50E1EE-97A7-7252-9A93-FF925978635E}"/>
              </a:ext>
            </a:extLst>
          </p:cNvPr>
          <p:cNvSpPr/>
          <p:nvPr/>
        </p:nvSpPr>
        <p:spPr>
          <a:xfrm>
            <a:off x="16652173" y="2325117"/>
            <a:ext cx="6750472" cy="656665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3C33C29-2213-9B96-8F3D-A4229A0D9AEF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 amt="35000"/>
          </a:blip>
          <a:srcRect l="20611" t="69063" r="66986" b="17002"/>
          <a:stretch>
            <a:fillRect/>
          </a:stretch>
        </p:blipFill>
        <p:spPr>
          <a:xfrm>
            <a:off x="17047373" y="4968762"/>
            <a:ext cx="1655664" cy="1046440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06C2583-598F-C0A6-5971-BB88A4FF5B30}"/>
              </a:ext>
            </a:extLst>
          </p:cNvPr>
          <p:cNvCxnSpPr>
            <a:cxnSpLocks/>
            <a:stCxn id="21" idx="3"/>
          </p:cNvCxnSpPr>
          <p:nvPr/>
        </p:nvCxnSpPr>
        <p:spPr>
          <a:xfrm>
            <a:off x="18703037" y="5491982"/>
            <a:ext cx="488384" cy="0"/>
          </a:xfrm>
          <a:prstGeom prst="straightConnector1">
            <a:avLst/>
          </a:prstGeom>
          <a:ln w="19050">
            <a:solidFill>
              <a:srgbClr val="FFF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B1749EBF-9776-63E3-9AB2-36505397032B}"/>
              </a:ext>
            </a:extLst>
          </p:cNvPr>
          <p:cNvSpPr txBox="1"/>
          <p:nvPr/>
        </p:nvSpPr>
        <p:spPr>
          <a:xfrm>
            <a:off x="16875388" y="5990867"/>
            <a:ext cx="19313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/>
              <a:t>Unknown Target</a:t>
            </a:r>
          </a:p>
        </p:txBody>
      </p:sp>
      <p:pic>
        <p:nvPicPr>
          <p:cNvPr id="24" name="Picture 23" descr="A person holding a camera in front of a table with pictures on it&#10;&#10;AI-generated content may be incorrect.">
            <a:extLst>
              <a:ext uri="{FF2B5EF4-FFF2-40B4-BE49-F238E27FC236}">
                <a16:creationId xmlns:a16="http://schemas.microsoft.com/office/drawing/2014/main" id="{A188666B-6A23-7E63-F714-6E178B38F6B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86307" y="6949440"/>
            <a:ext cx="2126931" cy="1711220"/>
          </a:xfrm>
          <a:prstGeom prst="rect">
            <a:avLst/>
          </a:prstGeom>
        </p:spPr>
      </p:pic>
      <p:pic>
        <p:nvPicPr>
          <p:cNvPr id="25" name="Picture 24" descr="A picture containing outdoor, blurry&#10;&#10;AI-generated content may be incorrect.">
            <a:extLst>
              <a:ext uri="{FF2B5EF4-FFF2-40B4-BE49-F238E27FC236}">
                <a16:creationId xmlns:a16="http://schemas.microsoft.com/office/drawing/2014/main" id="{DD0AC02F-A1EC-8AE9-0AAA-1CB32DED1E7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29726" y="4190606"/>
            <a:ext cx="1480978" cy="1079880"/>
          </a:xfrm>
          <a:prstGeom prst="rect">
            <a:avLst/>
          </a:prstGeom>
        </p:spPr>
      </p:pic>
      <p:pic>
        <p:nvPicPr>
          <p:cNvPr id="26" name="Picture 25" descr="A picture containing text&#10;&#10;AI-generated content may be incorrect.">
            <a:extLst>
              <a:ext uri="{FF2B5EF4-FFF2-40B4-BE49-F238E27FC236}">
                <a16:creationId xmlns:a16="http://schemas.microsoft.com/office/drawing/2014/main" id="{CE469130-D9EC-86E4-79B5-6E02F072904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1302" y="4190606"/>
            <a:ext cx="1480978" cy="1079880"/>
          </a:xfrm>
          <a:prstGeom prst="rect">
            <a:avLst/>
          </a:prstGeom>
        </p:spPr>
      </p:pic>
      <p:pic>
        <p:nvPicPr>
          <p:cNvPr id="27" name="Picture 26" descr="A blurry image of a person&#10;&#10;AI-generated content may be incorrect.">
            <a:extLst>
              <a:ext uri="{FF2B5EF4-FFF2-40B4-BE49-F238E27FC236}">
                <a16:creationId xmlns:a16="http://schemas.microsoft.com/office/drawing/2014/main" id="{91C608B6-FB6B-2DE9-39C7-6F5BF9D82DC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6199" y="4190606"/>
            <a:ext cx="1294480" cy="1090088"/>
          </a:xfrm>
          <a:prstGeom prst="rect">
            <a:avLst/>
          </a:prstGeom>
        </p:spPr>
      </p:pic>
      <p:sp>
        <p:nvSpPr>
          <p:cNvPr id="28" name="Right Arrow 27">
            <a:extLst>
              <a:ext uri="{FF2B5EF4-FFF2-40B4-BE49-F238E27FC236}">
                <a16:creationId xmlns:a16="http://schemas.microsoft.com/office/drawing/2014/main" id="{5957F8D9-C687-1E0E-F48C-386E889B8566}"/>
              </a:ext>
            </a:extLst>
          </p:cNvPr>
          <p:cNvSpPr/>
          <p:nvPr/>
        </p:nvSpPr>
        <p:spPr>
          <a:xfrm>
            <a:off x="7910218" y="5773386"/>
            <a:ext cx="776670" cy="636420"/>
          </a:xfrm>
          <a:prstGeom prst="rightArrow">
            <a:avLst/>
          </a:prstGeom>
          <a:solidFill>
            <a:schemeClr val="tx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>
              <a:solidFill>
                <a:schemeClr val="tx1"/>
              </a:solidFill>
            </a:endParaRP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0FB08FAB-928E-BD07-A647-0DB157CD24C1}"/>
              </a:ext>
            </a:extLst>
          </p:cNvPr>
          <p:cNvSpPr/>
          <p:nvPr/>
        </p:nvSpPr>
        <p:spPr>
          <a:xfrm>
            <a:off x="15719488" y="5773386"/>
            <a:ext cx="776670" cy="636420"/>
          </a:xfrm>
          <a:prstGeom prst="rightArrow">
            <a:avLst/>
          </a:prstGeom>
          <a:solidFill>
            <a:schemeClr val="tx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FDCC79F-F33A-77FC-596F-E426A0A652CD}"/>
              </a:ext>
            </a:extLst>
          </p:cNvPr>
          <p:cNvSpPr txBox="1"/>
          <p:nvPr/>
        </p:nvSpPr>
        <p:spPr>
          <a:xfrm>
            <a:off x="8762865" y="5295813"/>
            <a:ext cx="34305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Real training data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F8DE5ED-3606-9C30-1314-85ADED0A16B8}"/>
              </a:ext>
            </a:extLst>
          </p:cNvPr>
          <p:cNvSpPr txBox="1"/>
          <p:nvPr/>
        </p:nvSpPr>
        <p:spPr>
          <a:xfrm>
            <a:off x="8904570" y="7938201"/>
            <a:ext cx="34305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Synthetic training data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C198E39-8024-D2B7-5FD8-B20CF40FED68}"/>
              </a:ext>
            </a:extLst>
          </p:cNvPr>
          <p:cNvSpPr/>
          <p:nvPr/>
        </p:nvSpPr>
        <p:spPr>
          <a:xfrm>
            <a:off x="716547" y="1661604"/>
            <a:ext cx="4243419" cy="10117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+mj-cs"/>
              </a:rPr>
              <a:t>Detection</a:t>
            </a:r>
          </a:p>
        </p:txBody>
      </p:sp>
      <p:sp>
        <p:nvSpPr>
          <p:cNvPr id="36" name="Text 6">
            <a:extLst>
              <a:ext uri="{FF2B5EF4-FFF2-40B4-BE49-F238E27FC236}">
                <a16:creationId xmlns:a16="http://schemas.microsoft.com/office/drawing/2014/main" id="{8ECC69E2-09E5-59D3-BED7-E94276C8D477}"/>
              </a:ext>
            </a:extLst>
          </p:cNvPr>
          <p:cNvSpPr/>
          <p:nvPr/>
        </p:nvSpPr>
        <p:spPr>
          <a:xfrm>
            <a:off x="1098867" y="12252960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ACES: Three Separate MOSA-Compliant Modules </a:t>
            </a:r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  <a:sym typeface="Wingdings" panose="05000000000000000000" pitchFamily="2" charset="2"/>
              </a:rPr>
              <a:t> One Lethal Solution</a:t>
            </a:r>
            <a:endParaRPr lang="en-US" sz="3400"/>
          </a:p>
        </p:txBody>
      </p:sp>
      <p:pic>
        <p:nvPicPr>
          <p:cNvPr id="37" name="Picture 36" descr="The image depicts an unmanned aerial vehicle (UAV) flying over a forested area under a clear blue sky.&#10;&#10;AI-generated content may be incorrect.">
            <a:extLst>
              <a:ext uri="{FF2B5EF4-FFF2-40B4-BE49-F238E27FC236}">
                <a16:creationId xmlns:a16="http://schemas.microsoft.com/office/drawing/2014/main" id="{7E65379C-72D8-3C60-3FFD-2C5A78AEF29F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t="1" b="2502"/>
          <a:stretch>
            <a:fillRect/>
          </a:stretch>
        </p:blipFill>
        <p:spPr>
          <a:xfrm>
            <a:off x="2969847" y="9222646"/>
            <a:ext cx="6086352" cy="2965024"/>
          </a:xfrm>
          <a:prstGeom prst="rect">
            <a:avLst/>
          </a:prstGeom>
        </p:spPr>
      </p:pic>
      <p:pic>
        <p:nvPicPr>
          <p:cNvPr id="38" name="Picture 37" descr="The image is a diagram displaying various technical measurements and data points related to maritime and aviation systems.&#10;&#10;AI-generated content may be incorrect.">
            <a:extLst>
              <a:ext uri="{FF2B5EF4-FFF2-40B4-BE49-F238E27FC236}">
                <a16:creationId xmlns:a16="http://schemas.microsoft.com/office/drawing/2014/main" id="{B5B31573-4D04-612D-585F-E9064D243A3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5719487" y="9123588"/>
            <a:ext cx="5967100" cy="2816468"/>
          </a:xfrm>
          <a:prstGeom prst="rect">
            <a:avLst/>
          </a:prstGeom>
        </p:spPr>
      </p:pic>
      <p:pic>
        <p:nvPicPr>
          <p:cNvPr id="39" name="Picture 38" descr="Detecting Any Drone in Any Environment.&#10;&#10;AI-generated content may be incorrect.">
            <a:extLst>
              <a:ext uri="{FF2B5EF4-FFF2-40B4-BE49-F238E27FC236}">
                <a16:creationId xmlns:a16="http://schemas.microsoft.com/office/drawing/2014/main" id="{2047E5A4-0D9F-B0DE-0BCB-ED056019410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286549" y="9131994"/>
            <a:ext cx="6086352" cy="2957968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5B9FDCA2-396D-CD0F-D715-3754AE13FFAC}"/>
              </a:ext>
            </a:extLst>
          </p:cNvPr>
          <p:cNvSpPr/>
          <p:nvPr/>
        </p:nvSpPr>
        <p:spPr>
          <a:xfrm>
            <a:off x="8497490" y="1661604"/>
            <a:ext cx="4243419" cy="10117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+mj-cs"/>
              </a:rPr>
              <a:t>Segmentation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6333182-3366-24F1-9902-F76E40CA4AD7}"/>
              </a:ext>
            </a:extLst>
          </p:cNvPr>
          <p:cNvSpPr/>
          <p:nvPr/>
        </p:nvSpPr>
        <p:spPr>
          <a:xfrm>
            <a:off x="16331504" y="1661604"/>
            <a:ext cx="4243419" cy="10117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+mj-cs"/>
              </a:rPr>
              <a:t>Classification</a:t>
            </a:r>
          </a:p>
        </p:txBody>
      </p:sp>
    </p:spTree>
    <p:extLst>
      <p:ext uri="{BB962C8B-B14F-4D97-AF65-F5344CB8AC3E}">
        <p14:creationId xmlns:p14="http://schemas.microsoft.com/office/powerpoint/2010/main" val="812857009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01302026_124655_compressed">
            <a:hlinkClick r:id="" action="ppaction://media"/>
            <a:extLst>
              <a:ext uri="{FF2B5EF4-FFF2-40B4-BE49-F238E27FC236}">
                <a16:creationId xmlns:a16="http://schemas.microsoft.com/office/drawing/2014/main" id="{DBD2736F-4F11-2227-C3C8-DF8C1F829E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8867" y="1994797"/>
            <a:ext cx="14424040" cy="5200781"/>
          </a:xfrm>
          <a:prstGeom prst="rect">
            <a:avLst/>
          </a:prstGeom>
        </p:spPr>
      </p:pic>
      <p:pic>
        <p:nvPicPr>
          <p:cNvPr id="4" name="CVR_ZEUS_JUL25_RUN001_CLIP001_IPHONE_HELION_GPR_SP0A_compressed">
            <a:hlinkClick r:id="" action="ppaction://media"/>
            <a:extLst>
              <a:ext uri="{FF2B5EF4-FFF2-40B4-BE49-F238E27FC236}">
                <a16:creationId xmlns:a16="http://schemas.microsoft.com/office/drawing/2014/main" id="{4701D20D-B698-0F35-F399-5831236B1A6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61164" y="6520422"/>
            <a:ext cx="17183047" cy="520078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13450-6F5B-C1E4-B89B-EDCAD4FFA7A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Demonstration Videos</a:t>
            </a:r>
          </a:p>
        </p:txBody>
      </p:sp>
      <p:sp>
        <p:nvSpPr>
          <p:cNvPr id="5" name="Text 5">
            <a:extLst>
              <a:ext uri="{FF2B5EF4-FFF2-40B4-BE49-F238E27FC236}">
                <a16:creationId xmlns:a16="http://schemas.microsoft.com/office/drawing/2014/main" id="{44973BD3-3816-E3BB-1778-3D8A0D923AEF}"/>
              </a:ext>
            </a:extLst>
          </p:cNvPr>
          <p:cNvSpPr/>
          <p:nvPr/>
        </p:nvSpPr>
        <p:spPr>
          <a:xfrm>
            <a:off x="1098867" y="11978640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828800">
              <a:defRPr/>
            </a:pPr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 C-UAS: Beyond the Bounding Box — Built for Close-In Defeat</a:t>
            </a:r>
            <a:endParaRPr lang="en-US" sz="3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Rectangle: Rounded Corners 27">
            <a:extLst>
              <a:ext uri="{FF2B5EF4-FFF2-40B4-BE49-F238E27FC236}">
                <a16:creationId xmlns:a16="http://schemas.microsoft.com/office/drawing/2014/main" id="{50940C4C-0071-34EA-0916-11469F3BC663}"/>
              </a:ext>
            </a:extLst>
          </p:cNvPr>
          <p:cNvSpPr/>
          <p:nvPr/>
        </p:nvSpPr>
        <p:spPr>
          <a:xfrm>
            <a:off x="7751189" y="3875358"/>
            <a:ext cx="2301860" cy="1011140"/>
          </a:xfrm>
          <a:prstGeom prst="round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tx1"/>
                </a:solidFill>
              </a:rPr>
              <a:t>Detector</a:t>
            </a:r>
          </a:p>
        </p:txBody>
      </p:sp>
      <p:sp>
        <p:nvSpPr>
          <p:cNvPr id="8" name="Rectangle: Rounded Corners 28">
            <a:extLst>
              <a:ext uri="{FF2B5EF4-FFF2-40B4-BE49-F238E27FC236}">
                <a16:creationId xmlns:a16="http://schemas.microsoft.com/office/drawing/2014/main" id="{F2DFEF7F-908A-9E49-EDD9-F5831345CF31}"/>
              </a:ext>
            </a:extLst>
          </p:cNvPr>
          <p:cNvSpPr/>
          <p:nvPr/>
        </p:nvSpPr>
        <p:spPr>
          <a:xfrm>
            <a:off x="10408431" y="3875358"/>
            <a:ext cx="2301860" cy="1011140"/>
          </a:xfrm>
          <a:prstGeom prst="round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tx1"/>
                </a:solidFill>
              </a:rPr>
              <a:t>Segmenter</a:t>
            </a:r>
          </a:p>
        </p:txBody>
      </p:sp>
      <p:sp>
        <p:nvSpPr>
          <p:cNvPr id="9" name="Rectangle: Rounded Corners 29">
            <a:extLst>
              <a:ext uri="{FF2B5EF4-FFF2-40B4-BE49-F238E27FC236}">
                <a16:creationId xmlns:a16="http://schemas.microsoft.com/office/drawing/2014/main" id="{0614FF79-089B-136F-3189-B29C7EFE7C11}"/>
              </a:ext>
            </a:extLst>
          </p:cNvPr>
          <p:cNvSpPr/>
          <p:nvPr/>
        </p:nvSpPr>
        <p:spPr>
          <a:xfrm>
            <a:off x="13065673" y="3875358"/>
            <a:ext cx="2301860" cy="10111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tx1"/>
                </a:solidFill>
              </a:rPr>
              <a:t>Classifier</a:t>
            </a:r>
          </a:p>
        </p:txBody>
      </p:sp>
      <p:sp>
        <p:nvSpPr>
          <p:cNvPr id="11" name="Rectangle: Rounded Corners 31">
            <a:extLst>
              <a:ext uri="{FF2B5EF4-FFF2-40B4-BE49-F238E27FC236}">
                <a16:creationId xmlns:a16="http://schemas.microsoft.com/office/drawing/2014/main" id="{F4A993ED-C837-8B97-40A9-ACE35D38C9B0}"/>
              </a:ext>
            </a:extLst>
          </p:cNvPr>
          <p:cNvSpPr/>
          <p:nvPr/>
        </p:nvSpPr>
        <p:spPr>
          <a:xfrm>
            <a:off x="15559463" y="8335293"/>
            <a:ext cx="2301860" cy="1011140"/>
          </a:xfrm>
          <a:prstGeom prst="round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tx1"/>
                </a:solidFill>
              </a:rPr>
              <a:t>Detector</a:t>
            </a:r>
          </a:p>
        </p:txBody>
      </p:sp>
      <p:sp>
        <p:nvSpPr>
          <p:cNvPr id="12" name="Rectangle: Rounded Corners 32">
            <a:extLst>
              <a:ext uri="{FF2B5EF4-FFF2-40B4-BE49-F238E27FC236}">
                <a16:creationId xmlns:a16="http://schemas.microsoft.com/office/drawing/2014/main" id="{63893877-FAA7-3A36-0A21-85E8874E07FF}"/>
              </a:ext>
            </a:extLst>
          </p:cNvPr>
          <p:cNvSpPr/>
          <p:nvPr/>
        </p:nvSpPr>
        <p:spPr>
          <a:xfrm>
            <a:off x="18151775" y="8335293"/>
            <a:ext cx="2301860" cy="1011140"/>
          </a:xfrm>
          <a:prstGeom prst="round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tx1"/>
                </a:solidFill>
              </a:rPr>
              <a:t>Segmenter</a:t>
            </a:r>
          </a:p>
        </p:txBody>
      </p:sp>
      <p:sp>
        <p:nvSpPr>
          <p:cNvPr id="13" name="Rectangle: Rounded Corners 33">
            <a:extLst>
              <a:ext uri="{FF2B5EF4-FFF2-40B4-BE49-F238E27FC236}">
                <a16:creationId xmlns:a16="http://schemas.microsoft.com/office/drawing/2014/main" id="{C231614F-E1E8-6E49-D617-845A3313323D}"/>
              </a:ext>
            </a:extLst>
          </p:cNvPr>
          <p:cNvSpPr/>
          <p:nvPr/>
        </p:nvSpPr>
        <p:spPr>
          <a:xfrm>
            <a:off x="20744087" y="8335293"/>
            <a:ext cx="2301860" cy="10111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tx1"/>
                </a:solidFill>
              </a:rPr>
              <a:t>Classifier</a:t>
            </a:r>
          </a:p>
        </p:txBody>
      </p:sp>
    </p:spTree>
    <p:extLst>
      <p:ext uri="{BB962C8B-B14F-4D97-AF65-F5344CB8AC3E}">
        <p14:creationId xmlns:p14="http://schemas.microsoft.com/office/powerpoint/2010/main" val="39922150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996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784CB-36EC-1C55-9CCB-B0F859B350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Advanced Capability:</a:t>
            </a:r>
          </a:p>
          <a:p>
            <a:r>
              <a:rPr lang="en-US"/>
              <a:t>Payload Identification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BE34388-14FF-709E-B371-D3975403A02F}"/>
              </a:ext>
            </a:extLst>
          </p:cNvPr>
          <p:cNvGrpSpPr/>
          <p:nvPr/>
        </p:nvGrpSpPr>
        <p:grpSpPr>
          <a:xfrm>
            <a:off x="3739820" y="2932139"/>
            <a:ext cx="18026875" cy="8776714"/>
            <a:chOff x="1193256" y="838200"/>
            <a:chExt cx="10470660" cy="523300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E7403CA-7A96-CFEB-1B07-397650541E5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69" t="-16" r="714" b="358"/>
            <a:stretch>
              <a:fillRect/>
            </a:stretch>
          </p:blipFill>
          <p:spPr>
            <a:xfrm>
              <a:off x="1193256" y="3316382"/>
              <a:ext cx="4559882" cy="1680296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5B15C63-B7CA-70DF-DBAC-06BA0C6FE5E0}"/>
                </a:ext>
              </a:extLst>
            </p:cNvPr>
            <p:cNvPicPr>
              <a:picLocks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753137" y="4308825"/>
              <a:ext cx="5910779" cy="1762380"/>
            </a:xfrm>
            <a:prstGeom prst="rect">
              <a:avLst/>
            </a:prstGeom>
          </p:spPr>
        </p:pic>
        <p:pic>
          <p:nvPicPr>
            <p:cNvPr id="7" name="Picture 2">
              <a:extLst>
                <a:ext uri="{FF2B5EF4-FFF2-40B4-BE49-F238E27FC236}">
                  <a16:creationId xmlns:a16="http://schemas.microsoft.com/office/drawing/2014/main" id="{A93631C9-C613-B22A-6B71-9A2858FF28DE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3256" y="838200"/>
              <a:ext cx="4559882" cy="17618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274224B-0F77-8FF7-AF04-88113AAF1707}"/>
              </a:ext>
            </a:extLst>
          </p:cNvPr>
          <p:cNvSpPr txBox="1"/>
          <p:nvPr/>
        </p:nvSpPr>
        <p:spPr>
          <a:xfrm>
            <a:off x="11590366" y="3062971"/>
            <a:ext cx="1228092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>
                <a:sym typeface="Wingdings" panose="05000000000000000000" pitchFamily="2" charset="2"/>
              </a:rPr>
              <a:t> Drone detected, drone and payload segmented, </a:t>
            </a:r>
            <a:br>
              <a:rPr lang="en-US" sz="4000">
                <a:sym typeface="Wingdings" panose="05000000000000000000" pitchFamily="2" charset="2"/>
              </a:rPr>
            </a:br>
            <a:r>
              <a:rPr lang="en-US" sz="4000">
                <a:sym typeface="Wingdings" panose="05000000000000000000" pitchFamily="2" charset="2"/>
              </a:rPr>
              <a:t>drone classified, pose estimated and ISR payload ID</a:t>
            </a:r>
            <a:endParaRPr lang="en-US" sz="4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48FEC5-17C0-91F4-738B-5768442E4F78}"/>
              </a:ext>
            </a:extLst>
          </p:cNvPr>
          <p:cNvSpPr txBox="1"/>
          <p:nvPr/>
        </p:nvSpPr>
        <p:spPr>
          <a:xfrm>
            <a:off x="5705061" y="6162466"/>
            <a:ext cx="5955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ym typeface="Wingdings" panose="05000000000000000000" pitchFamily="2" charset="2"/>
              </a:rPr>
              <a:t>Explosive payload ID </a:t>
            </a:r>
            <a:endParaRPr lang="en-US" sz="4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44802D-5BFE-9DF6-6A03-8239C2716E56}"/>
              </a:ext>
            </a:extLst>
          </p:cNvPr>
          <p:cNvSpPr txBox="1"/>
          <p:nvPr/>
        </p:nvSpPr>
        <p:spPr>
          <a:xfrm>
            <a:off x="11660187" y="7818078"/>
            <a:ext cx="5240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>
                <a:sym typeface="Wingdings" panose="05000000000000000000" pitchFamily="2" charset="2"/>
              </a:rPr>
              <a:t> ISR Payload ID</a:t>
            </a:r>
            <a:endParaRPr lang="en-US" sz="4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6EE2A4-9F9B-F92F-ADE0-7680661C70F2}"/>
              </a:ext>
            </a:extLst>
          </p:cNvPr>
          <p:cNvSpPr txBox="1"/>
          <p:nvPr/>
        </p:nvSpPr>
        <p:spPr>
          <a:xfrm>
            <a:off x="5705061" y="10578229"/>
            <a:ext cx="6135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/>
              <a:t>Fiber Optic Spool ID </a:t>
            </a:r>
            <a:r>
              <a:rPr lang="en-US" sz="4000">
                <a:sym typeface="Wingdings" panose="05000000000000000000" pitchFamily="2" charset="2"/>
              </a:rPr>
              <a:t></a:t>
            </a:r>
            <a:endParaRPr lang="en-US" sz="40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0DFA06-65C5-C2CC-51DE-3CC864B5A156}"/>
              </a:ext>
            </a:extLst>
          </p:cNvPr>
          <p:cNvSpPr txBox="1"/>
          <p:nvPr/>
        </p:nvSpPr>
        <p:spPr>
          <a:xfrm>
            <a:off x="1859093" y="11873192"/>
            <a:ext cx="212387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i="1">
                <a:solidFill>
                  <a:srgbClr val="00B0F0"/>
                </a:solidFill>
              </a:rPr>
              <a:t>ACES: More than a bounding box – Target Class, Pose, Payload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54A8CCD-6E71-1CC5-4AE3-7098F86CB1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90366" y="4637296"/>
            <a:ext cx="10176327" cy="286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283604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51F5C-5507-9A1F-2F18-15F9C1A1574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Advanced Capability:</a:t>
            </a:r>
          </a:p>
          <a:p>
            <a:r>
              <a:rPr lang="en-US"/>
              <a:t>CAD Model Based Retraining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40A15EB-F1D6-E5B2-2910-DC33446D2F91}"/>
              </a:ext>
            </a:extLst>
          </p:cNvPr>
          <p:cNvSpPr/>
          <p:nvPr/>
        </p:nvSpPr>
        <p:spPr>
          <a:xfrm>
            <a:off x="1098867" y="2697082"/>
            <a:ext cx="22128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new threat emerges, we update the target library in hours — no retraining, no new training data.</a:t>
            </a:r>
            <a:endParaRPr lang="en-US" sz="2800">
              <a:solidFill>
                <a:schemeClr val="tx1"/>
              </a:solidFill>
            </a:endParaRPr>
          </a:p>
        </p:txBody>
      </p:sp>
      <p:sp>
        <p:nvSpPr>
          <p:cNvPr id="6" name="Text 6">
            <a:extLst>
              <a:ext uri="{FF2B5EF4-FFF2-40B4-BE49-F238E27FC236}">
                <a16:creationId xmlns:a16="http://schemas.microsoft.com/office/drawing/2014/main" id="{B321F87C-0E5C-00A3-DB43-A68829A57A68}"/>
              </a:ext>
            </a:extLst>
          </p:cNvPr>
          <p:cNvSpPr/>
          <p:nvPr/>
        </p:nvSpPr>
        <p:spPr>
          <a:xfrm>
            <a:off x="1098867" y="11978640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ACES: Counter New Threats at the Speed of CAD, Not Retraining</a:t>
            </a:r>
            <a:endParaRPr lang="en-US" sz="3400"/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E1D0DB0C-356E-8E9A-F5F4-CEA446DC7549}"/>
              </a:ext>
            </a:extLst>
          </p:cNvPr>
          <p:cNvSpPr/>
          <p:nvPr/>
        </p:nvSpPr>
        <p:spPr>
          <a:xfrm>
            <a:off x="1098867" y="3629770"/>
            <a:ext cx="49149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8" name="Shape 8">
            <a:extLst>
              <a:ext uri="{FF2B5EF4-FFF2-40B4-BE49-F238E27FC236}">
                <a16:creationId xmlns:a16="http://schemas.microsoft.com/office/drawing/2014/main" id="{4CE55619-A0DE-CCE1-EDAF-934FA4831833}"/>
              </a:ext>
            </a:extLst>
          </p:cNvPr>
          <p:cNvSpPr/>
          <p:nvPr/>
        </p:nvSpPr>
        <p:spPr>
          <a:xfrm>
            <a:off x="1098867" y="3629770"/>
            <a:ext cx="146304" cy="374904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9" name="Shape 9">
            <a:extLst>
              <a:ext uri="{FF2B5EF4-FFF2-40B4-BE49-F238E27FC236}">
                <a16:creationId xmlns:a16="http://schemas.microsoft.com/office/drawing/2014/main" id="{93684127-C9E9-2366-5B4F-B739C70DC294}"/>
              </a:ext>
            </a:extLst>
          </p:cNvPr>
          <p:cNvSpPr/>
          <p:nvPr/>
        </p:nvSpPr>
        <p:spPr>
          <a:xfrm>
            <a:off x="1537779" y="4032106"/>
            <a:ext cx="914400" cy="914400"/>
          </a:xfrm>
          <a:prstGeom prst="ellipse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10" name="Text 10">
            <a:extLst>
              <a:ext uri="{FF2B5EF4-FFF2-40B4-BE49-F238E27FC236}">
                <a16:creationId xmlns:a16="http://schemas.microsoft.com/office/drawing/2014/main" id="{54BCC000-72C4-4FB4-F95C-F1280604E8BF}"/>
              </a:ext>
            </a:extLst>
          </p:cNvPr>
          <p:cNvSpPr/>
          <p:nvPr/>
        </p:nvSpPr>
        <p:spPr>
          <a:xfrm>
            <a:off x="1537779" y="3977242"/>
            <a:ext cx="914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/>
          </a:p>
        </p:txBody>
      </p:sp>
      <p:sp>
        <p:nvSpPr>
          <p:cNvPr id="11" name="Text 11">
            <a:extLst>
              <a:ext uri="{FF2B5EF4-FFF2-40B4-BE49-F238E27FC236}">
                <a16:creationId xmlns:a16="http://schemas.microsoft.com/office/drawing/2014/main" id="{7237A764-1C43-B435-6285-BA6C0F71D940}"/>
              </a:ext>
            </a:extLst>
          </p:cNvPr>
          <p:cNvSpPr/>
          <p:nvPr/>
        </p:nvSpPr>
        <p:spPr>
          <a:xfrm>
            <a:off x="1537779" y="5129386"/>
            <a:ext cx="414680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7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UAS Emerges</a:t>
            </a:r>
            <a:endParaRPr lang="en-US" sz="2700"/>
          </a:p>
        </p:txBody>
      </p:sp>
      <p:sp>
        <p:nvSpPr>
          <p:cNvPr id="12" name="Text 12">
            <a:extLst>
              <a:ext uri="{FF2B5EF4-FFF2-40B4-BE49-F238E27FC236}">
                <a16:creationId xmlns:a16="http://schemas.microsoft.com/office/drawing/2014/main" id="{CE657180-A494-8A35-0411-32D894A0BDEC}"/>
              </a:ext>
            </a:extLst>
          </p:cNvPr>
          <p:cNvSpPr/>
          <p:nvPr/>
        </p:nvSpPr>
        <p:spPr>
          <a:xfrm>
            <a:off x="1537779" y="6043786"/>
            <a:ext cx="4073652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adversary fields a new or modified drone variant the library hasn't seen.</a:t>
            </a:r>
            <a:endParaRPr lang="en-US" sz="2100"/>
          </a:p>
        </p:txBody>
      </p:sp>
      <p:sp>
        <p:nvSpPr>
          <p:cNvPr id="13" name="Text 13">
            <a:extLst>
              <a:ext uri="{FF2B5EF4-FFF2-40B4-BE49-F238E27FC236}">
                <a16:creationId xmlns:a16="http://schemas.microsoft.com/office/drawing/2014/main" id="{646866DA-E98A-55B7-293A-24AC10689255}"/>
              </a:ext>
            </a:extLst>
          </p:cNvPr>
          <p:cNvSpPr/>
          <p:nvPr/>
        </p:nvSpPr>
        <p:spPr>
          <a:xfrm>
            <a:off x="5968047" y="3629770"/>
            <a:ext cx="9144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000" b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8000"/>
          </a:p>
        </p:txBody>
      </p:sp>
      <p:sp>
        <p:nvSpPr>
          <p:cNvPr id="14" name="Shape 14">
            <a:extLst>
              <a:ext uri="{FF2B5EF4-FFF2-40B4-BE49-F238E27FC236}">
                <a16:creationId xmlns:a16="http://schemas.microsoft.com/office/drawing/2014/main" id="{1CB52824-AE23-F5CE-D661-257114994386}"/>
              </a:ext>
            </a:extLst>
          </p:cNvPr>
          <p:cNvSpPr/>
          <p:nvPr/>
        </p:nvSpPr>
        <p:spPr>
          <a:xfrm>
            <a:off x="6836727" y="3629770"/>
            <a:ext cx="49149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15" name="Shape 15">
            <a:extLst>
              <a:ext uri="{FF2B5EF4-FFF2-40B4-BE49-F238E27FC236}">
                <a16:creationId xmlns:a16="http://schemas.microsoft.com/office/drawing/2014/main" id="{EFC6653C-EBAF-2FDC-0EEB-3B3CA7870DF1}"/>
              </a:ext>
            </a:extLst>
          </p:cNvPr>
          <p:cNvSpPr/>
          <p:nvPr/>
        </p:nvSpPr>
        <p:spPr>
          <a:xfrm>
            <a:off x="6836727" y="3629770"/>
            <a:ext cx="146304" cy="374904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16" name="Shape 16">
            <a:extLst>
              <a:ext uri="{FF2B5EF4-FFF2-40B4-BE49-F238E27FC236}">
                <a16:creationId xmlns:a16="http://schemas.microsoft.com/office/drawing/2014/main" id="{6B72E0C0-D3E7-265E-B037-6457615F2C28}"/>
              </a:ext>
            </a:extLst>
          </p:cNvPr>
          <p:cNvSpPr/>
          <p:nvPr/>
        </p:nvSpPr>
        <p:spPr>
          <a:xfrm>
            <a:off x="7275639" y="4032106"/>
            <a:ext cx="914400" cy="914400"/>
          </a:xfrm>
          <a:prstGeom prst="ellipse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17" name="Text 17">
            <a:extLst>
              <a:ext uri="{FF2B5EF4-FFF2-40B4-BE49-F238E27FC236}">
                <a16:creationId xmlns:a16="http://schemas.microsoft.com/office/drawing/2014/main" id="{D9037A21-2C9E-4DA7-6785-79D37A751482}"/>
              </a:ext>
            </a:extLst>
          </p:cNvPr>
          <p:cNvSpPr/>
          <p:nvPr/>
        </p:nvSpPr>
        <p:spPr>
          <a:xfrm>
            <a:off x="7275639" y="3977242"/>
            <a:ext cx="914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/>
          </a:p>
        </p:txBody>
      </p:sp>
      <p:sp>
        <p:nvSpPr>
          <p:cNvPr id="18" name="Text 18">
            <a:extLst>
              <a:ext uri="{FF2B5EF4-FFF2-40B4-BE49-F238E27FC236}">
                <a16:creationId xmlns:a16="http://schemas.microsoft.com/office/drawing/2014/main" id="{E3E66326-9273-DB7A-CC88-0C6BE66D48CE}"/>
              </a:ext>
            </a:extLst>
          </p:cNvPr>
          <p:cNvSpPr/>
          <p:nvPr/>
        </p:nvSpPr>
        <p:spPr>
          <a:xfrm>
            <a:off x="7275639" y="5129386"/>
            <a:ext cx="414680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7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Capture a CAD Model</a:t>
            </a:r>
            <a:endParaRPr lang="en-US" sz="2700"/>
          </a:p>
        </p:txBody>
      </p:sp>
      <p:sp>
        <p:nvSpPr>
          <p:cNvPr id="19" name="Text 19">
            <a:extLst>
              <a:ext uri="{FF2B5EF4-FFF2-40B4-BE49-F238E27FC236}">
                <a16:creationId xmlns:a16="http://schemas.microsoft.com/office/drawing/2014/main" id="{59DBB919-BFAB-1C90-5EAA-B20A5E7AC17E}"/>
              </a:ext>
            </a:extLst>
          </p:cNvPr>
          <p:cNvSpPr/>
          <p:nvPr/>
        </p:nvSpPr>
        <p:spPr>
          <a:xfrm>
            <a:off x="7275639" y="6043786"/>
            <a:ext cx="4073652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scan, photogrammetry / 3D reconstruction, or a manual CAD estimate.</a:t>
            </a:r>
            <a:endParaRPr lang="en-US" sz="2100"/>
          </a:p>
        </p:txBody>
      </p:sp>
      <p:sp>
        <p:nvSpPr>
          <p:cNvPr id="20" name="Text 20">
            <a:extLst>
              <a:ext uri="{FF2B5EF4-FFF2-40B4-BE49-F238E27FC236}">
                <a16:creationId xmlns:a16="http://schemas.microsoft.com/office/drawing/2014/main" id="{6B0DA62F-5D93-E748-2142-3CBF046EAAF8}"/>
              </a:ext>
            </a:extLst>
          </p:cNvPr>
          <p:cNvSpPr/>
          <p:nvPr/>
        </p:nvSpPr>
        <p:spPr>
          <a:xfrm>
            <a:off x="11705907" y="3629770"/>
            <a:ext cx="9144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000" b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8000"/>
          </a:p>
        </p:txBody>
      </p:sp>
      <p:sp>
        <p:nvSpPr>
          <p:cNvPr id="21" name="Shape 21">
            <a:extLst>
              <a:ext uri="{FF2B5EF4-FFF2-40B4-BE49-F238E27FC236}">
                <a16:creationId xmlns:a16="http://schemas.microsoft.com/office/drawing/2014/main" id="{2661E6D5-8BC8-4C2C-9AE0-5FCA85731F88}"/>
              </a:ext>
            </a:extLst>
          </p:cNvPr>
          <p:cNvSpPr/>
          <p:nvPr/>
        </p:nvSpPr>
        <p:spPr>
          <a:xfrm>
            <a:off x="12574587" y="3629770"/>
            <a:ext cx="49149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2" name="Shape 22">
            <a:extLst>
              <a:ext uri="{FF2B5EF4-FFF2-40B4-BE49-F238E27FC236}">
                <a16:creationId xmlns:a16="http://schemas.microsoft.com/office/drawing/2014/main" id="{F9BE81BF-B14B-A427-5E53-0DC1B0F79E6F}"/>
              </a:ext>
            </a:extLst>
          </p:cNvPr>
          <p:cNvSpPr/>
          <p:nvPr/>
        </p:nvSpPr>
        <p:spPr>
          <a:xfrm>
            <a:off x="12574587" y="3629770"/>
            <a:ext cx="146304" cy="374904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3" name="Shape 23">
            <a:extLst>
              <a:ext uri="{FF2B5EF4-FFF2-40B4-BE49-F238E27FC236}">
                <a16:creationId xmlns:a16="http://schemas.microsoft.com/office/drawing/2014/main" id="{3C3F984A-BE1F-02A5-BC06-2FCFCC4AF69B}"/>
              </a:ext>
            </a:extLst>
          </p:cNvPr>
          <p:cNvSpPr/>
          <p:nvPr/>
        </p:nvSpPr>
        <p:spPr>
          <a:xfrm>
            <a:off x="13013499" y="4032106"/>
            <a:ext cx="914400" cy="914400"/>
          </a:xfrm>
          <a:prstGeom prst="ellipse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24" name="Text 24">
            <a:extLst>
              <a:ext uri="{FF2B5EF4-FFF2-40B4-BE49-F238E27FC236}">
                <a16:creationId xmlns:a16="http://schemas.microsoft.com/office/drawing/2014/main" id="{FD87C342-C852-5076-D710-01A2A6F2D44C}"/>
              </a:ext>
            </a:extLst>
          </p:cNvPr>
          <p:cNvSpPr/>
          <p:nvPr/>
        </p:nvSpPr>
        <p:spPr>
          <a:xfrm>
            <a:off x="13013499" y="3977242"/>
            <a:ext cx="914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/>
          </a:p>
        </p:txBody>
      </p:sp>
      <p:sp>
        <p:nvSpPr>
          <p:cNvPr id="25" name="Text 25">
            <a:extLst>
              <a:ext uri="{FF2B5EF4-FFF2-40B4-BE49-F238E27FC236}">
                <a16:creationId xmlns:a16="http://schemas.microsoft.com/office/drawing/2014/main" id="{D4BE5252-228E-AFD2-C6BB-9CB72A3C40F5}"/>
              </a:ext>
            </a:extLst>
          </p:cNvPr>
          <p:cNvSpPr/>
          <p:nvPr/>
        </p:nvSpPr>
        <p:spPr>
          <a:xfrm>
            <a:off x="13013499" y="5129386"/>
            <a:ext cx="414680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7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Add to Model Library</a:t>
            </a:r>
            <a:endParaRPr lang="en-US" sz="2700"/>
          </a:p>
        </p:txBody>
      </p:sp>
      <p:sp>
        <p:nvSpPr>
          <p:cNvPr id="26" name="Text 26">
            <a:extLst>
              <a:ext uri="{FF2B5EF4-FFF2-40B4-BE49-F238E27FC236}">
                <a16:creationId xmlns:a16="http://schemas.microsoft.com/office/drawing/2014/main" id="{CAFA69CD-DE51-6A42-93CE-F662851EB0EF}"/>
              </a:ext>
            </a:extLst>
          </p:cNvPr>
          <p:cNvSpPr/>
          <p:nvPr/>
        </p:nvSpPr>
        <p:spPr>
          <a:xfrm>
            <a:off x="13013499" y="6043786"/>
            <a:ext cx="4073652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Drop the model into the ACES library. Update is KB, not GB. No retraining.</a:t>
            </a:r>
            <a:endParaRPr lang="en-US" sz="2100"/>
          </a:p>
        </p:txBody>
      </p:sp>
      <p:sp>
        <p:nvSpPr>
          <p:cNvPr id="27" name="Text 27">
            <a:extLst>
              <a:ext uri="{FF2B5EF4-FFF2-40B4-BE49-F238E27FC236}">
                <a16:creationId xmlns:a16="http://schemas.microsoft.com/office/drawing/2014/main" id="{4586DD0B-45DE-FF47-8F65-ED7ABD1A8914}"/>
              </a:ext>
            </a:extLst>
          </p:cNvPr>
          <p:cNvSpPr/>
          <p:nvPr/>
        </p:nvSpPr>
        <p:spPr>
          <a:xfrm>
            <a:off x="17443767" y="3629770"/>
            <a:ext cx="9144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000" b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8000"/>
          </a:p>
        </p:txBody>
      </p:sp>
      <p:sp>
        <p:nvSpPr>
          <p:cNvPr id="28" name="Shape 28">
            <a:extLst>
              <a:ext uri="{FF2B5EF4-FFF2-40B4-BE49-F238E27FC236}">
                <a16:creationId xmlns:a16="http://schemas.microsoft.com/office/drawing/2014/main" id="{66EE1AD5-F389-BCD4-B683-24AB7A670979}"/>
              </a:ext>
            </a:extLst>
          </p:cNvPr>
          <p:cNvSpPr/>
          <p:nvPr/>
        </p:nvSpPr>
        <p:spPr>
          <a:xfrm>
            <a:off x="18312447" y="3629770"/>
            <a:ext cx="49149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29" name="Shape 29">
            <a:extLst>
              <a:ext uri="{FF2B5EF4-FFF2-40B4-BE49-F238E27FC236}">
                <a16:creationId xmlns:a16="http://schemas.microsoft.com/office/drawing/2014/main" id="{D125ED3E-8FD5-797A-2B32-464CA4168C19}"/>
              </a:ext>
            </a:extLst>
          </p:cNvPr>
          <p:cNvSpPr/>
          <p:nvPr/>
        </p:nvSpPr>
        <p:spPr>
          <a:xfrm>
            <a:off x="18312447" y="3629770"/>
            <a:ext cx="146304" cy="374904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30" name="Shape 30">
            <a:extLst>
              <a:ext uri="{FF2B5EF4-FFF2-40B4-BE49-F238E27FC236}">
                <a16:creationId xmlns:a16="http://schemas.microsoft.com/office/drawing/2014/main" id="{8D73F696-F608-10F8-B138-2F4D82B34FEB}"/>
              </a:ext>
            </a:extLst>
          </p:cNvPr>
          <p:cNvSpPr/>
          <p:nvPr/>
        </p:nvSpPr>
        <p:spPr>
          <a:xfrm>
            <a:off x="18751359" y="4032106"/>
            <a:ext cx="914400" cy="914400"/>
          </a:xfrm>
          <a:prstGeom prst="ellipse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31" name="Text 31">
            <a:extLst>
              <a:ext uri="{FF2B5EF4-FFF2-40B4-BE49-F238E27FC236}">
                <a16:creationId xmlns:a16="http://schemas.microsoft.com/office/drawing/2014/main" id="{84761CF0-7282-655C-34B1-18440ED77B2C}"/>
              </a:ext>
            </a:extLst>
          </p:cNvPr>
          <p:cNvSpPr/>
          <p:nvPr/>
        </p:nvSpPr>
        <p:spPr>
          <a:xfrm>
            <a:off x="18751359" y="3977242"/>
            <a:ext cx="914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/>
          </a:p>
        </p:txBody>
      </p:sp>
      <p:sp>
        <p:nvSpPr>
          <p:cNvPr id="32" name="Text 32">
            <a:extLst>
              <a:ext uri="{FF2B5EF4-FFF2-40B4-BE49-F238E27FC236}">
                <a16:creationId xmlns:a16="http://schemas.microsoft.com/office/drawing/2014/main" id="{3078173B-4C09-BD6F-89FF-0AED52ED990A}"/>
              </a:ext>
            </a:extLst>
          </p:cNvPr>
          <p:cNvSpPr/>
          <p:nvPr/>
        </p:nvSpPr>
        <p:spPr>
          <a:xfrm>
            <a:off x="18751359" y="5129386"/>
            <a:ext cx="414680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7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 Capability, Same Day</a:t>
            </a:r>
            <a:endParaRPr lang="en-US" sz="2700"/>
          </a:p>
        </p:txBody>
      </p:sp>
      <p:sp>
        <p:nvSpPr>
          <p:cNvPr id="33" name="Text 33">
            <a:extLst>
              <a:ext uri="{FF2B5EF4-FFF2-40B4-BE49-F238E27FC236}">
                <a16:creationId xmlns:a16="http://schemas.microsoft.com/office/drawing/2014/main" id="{630E63A9-61FF-109C-C3AA-ECC2F99AD03B}"/>
              </a:ext>
            </a:extLst>
          </p:cNvPr>
          <p:cNvSpPr/>
          <p:nvPr/>
        </p:nvSpPr>
        <p:spPr>
          <a:xfrm>
            <a:off x="18751359" y="6043786"/>
            <a:ext cx="4073652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 detects, classifies, and estimates pose &amp; range for the new target.</a:t>
            </a:r>
            <a:endParaRPr lang="en-US" sz="2100"/>
          </a:p>
        </p:txBody>
      </p:sp>
      <p:sp>
        <p:nvSpPr>
          <p:cNvPr id="34" name="Shape 34">
            <a:extLst>
              <a:ext uri="{FF2B5EF4-FFF2-40B4-BE49-F238E27FC236}">
                <a16:creationId xmlns:a16="http://schemas.microsoft.com/office/drawing/2014/main" id="{723E7884-B6C6-62D3-36C3-61C6D4D06735}"/>
              </a:ext>
            </a:extLst>
          </p:cNvPr>
          <p:cNvSpPr/>
          <p:nvPr/>
        </p:nvSpPr>
        <p:spPr>
          <a:xfrm>
            <a:off x="1098867" y="7964026"/>
            <a:ext cx="1065276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35" name="Shape 35">
            <a:extLst>
              <a:ext uri="{FF2B5EF4-FFF2-40B4-BE49-F238E27FC236}">
                <a16:creationId xmlns:a16="http://schemas.microsoft.com/office/drawing/2014/main" id="{974DF12E-7D26-7BA0-6490-FD5099CAB4F4}"/>
              </a:ext>
            </a:extLst>
          </p:cNvPr>
          <p:cNvSpPr/>
          <p:nvPr/>
        </p:nvSpPr>
        <p:spPr>
          <a:xfrm>
            <a:off x="1098867" y="7964026"/>
            <a:ext cx="10652760" cy="1005840"/>
          </a:xfrm>
          <a:prstGeom prst="rect">
            <a:avLst/>
          </a:prstGeom>
          <a:solidFill>
            <a:srgbClr val="E78D00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36" name="Text 36">
            <a:extLst>
              <a:ext uri="{FF2B5EF4-FFF2-40B4-BE49-F238E27FC236}">
                <a16:creationId xmlns:a16="http://schemas.microsoft.com/office/drawing/2014/main" id="{E7816CC6-2E20-3420-C5C6-7E03F0627B97}"/>
              </a:ext>
            </a:extLst>
          </p:cNvPr>
          <p:cNvSpPr/>
          <p:nvPr/>
        </p:nvSpPr>
        <p:spPr>
          <a:xfrm>
            <a:off x="1647507" y="8055466"/>
            <a:ext cx="9555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Traditional ATR  (Retrain)</a:t>
            </a:r>
            <a:endParaRPr lang="en-US" sz="3000"/>
          </a:p>
        </p:txBody>
      </p:sp>
      <p:sp>
        <p:nvSpPr>
          <p:cNvPr id="37" name="Text 37">
            <a:extLst>
              <a:ext uri="{FF2B5EF4-FFF2-40B4-BE49-F238E27FC236}">
                <a16:creationId xmlns:a16="http://schemas.microsoft.com/office/drawing/2014/main" id="{35E661D7-9679-52A0-77DE-9BFEE98FC022}"/>
              </a:ext>
            </a:extLst>
          </p:cNvPr>
          <p:cNvSpPr/>
          <p:nvPr/>
        </p:nvSpPr>
        <p:spPr>
          <a:xfrm>
            <a:off x="1647507" y="9207610"/>
            <a:ext cx="47777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600" b="1">
                <a:solidFill>
                  <a:srgbClr val="8A93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Weeks–Months</a:t>
            </a:r>
            <a:endParaRPr lang="en-US" sz="4600"/>
          </a:p>
        </p:txBody>
      </p:sp>
      <p:sp>
        <p:nvSpPr>
          <p:cNvPr id="38" name="Text 38">
            <a:extLst>
              <a:ext uri="{FF2B5EF4-FFF2-40B4-BE49-F238E27FC236}">
                <a16:creationId xmlns:a16="http://schemas.microsoft.com/office/drawing/2014/main" id="{673A0423-1842-9A09-6A4E-6C2B0C0A3187}"/>
              </a:ext>
            </a:extLst>
          </p:cNvPr>
          <p:cNvSpPr/>
          <p:nvPr/>
        </p:nvSpPr>
        <p:spPr>
          <a:xfrm>
            <a:off x="1647507" y="10195162"/>
            <a:ext cx="47777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collect data + retrain</a:t>
            </a:r>
            <a:endParaRPr lang="en-US" sz="2100"/>
          </a:p>
        </p:txBody>
      </p:sp>
      <p:sp>
        <p:nvSpPr>
          <p:cNvPr id="39" name="Text 39">
            <a:extLst>
              <a:ext uri="{FF2B5EF4-FFF2-40B4-BE49-F238E27FC236}">
                <a16:creationId xmlns:a16="http://schemas.microsoft.com/office/drawing/2014/main" id="{98D697F2-DC6F-2DB7-4D76-C48AB545B424}"/>
              </a:ext>
            </a:extLst>
          </p:cNvPr>
          <p:cNvSpPr/>
          <p:nvPr/>
        </p:nvSpPr>
        <p:spPr>
          <a:xfrm>
            <a:off x="6425247" y="9207610"/>
            <a:ext cx="47777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600" b="1">
                <a:solidFill>
                  <a:srgbClr val="8A93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GB</a:t>
            </a:r>
            <a:endParaRPr lang="en-US" sz="4600"/>
          </a:p>
        </p:txBody>
      </p:sp>
      <p:sp>
        <p:nvSpPr>
          <p:cNvPr id="40" name="Text 40">
            <a:extLst>
              <a:ext uri="{FF2B5EF4-FFF2-40B4-BE49-F238E27FC236}">
                <a16:creationId xmlns:a16="http://schemas.microsoft.com/office/drawing/2014/main" id="{A9E3D489-5D3D-5B5F-902A-39568CD19893}"/>
              </a:ext>
            </a:extLst>
          </p:cNvPr>
          <p:cNvSpPr/>
          <p:nvPr/>
        </p:nvSpPr>
        <p:spPr>
          <a:xfrm>
            <a:off x="6425247" y="10195162"/>
            <a:ext cx="47777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update size</a:t>
            </a:r>
            <a:endParaRPr lang="en-US" sz="2100"/>
          </a:p>
        </p:txBody>
      </p:sp>
      <p:sp>
        <p:nvSpPr>
          <p:cNvPr id="41" name="Text 41">
            <a:extLst>
              <a:ext uri="{FF2B5EF4-FFF2-40B4-BE49-F238E27FC236}">
                <a16:creationId xmlns:a16="http://schemas.microsoft.com/office/drawing/2014/main" id="{DFB8D98A-3F66-C395-F6B4-645F08B6312D}"/>
              </a:ext>
            </a:extLst>
          </p:cNvPr>
          <p:cNvSpPr/>
          <p:nvPr/>
        </p:nvSpPr>
        <p:spPr>
          <a:xfrm>
            <a:off x="1647507" y="10798666"/>
            <a:ext cx="95554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i="1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Result: bounding boxes only — no pose, range, or payload.</a:t>
            </a:r>
            <a:endParaRPr lang="en-US" sz="2200"/>
          </a:p>
        </p:txBody>
      </p:sp>
      <p:sp>
        <p:nvSpPr>
          <p:cNvPr id="42" name="Shape 42">
            <a:extLst>
              <a:ext uri="{FF2B5EF4-FFF2-40B4-BE49-F238E27FC236}">
                <a16:creationId xmlns:a16="http://schemas.microsoft.com/office/drawing/2014/main" id="{BCB8D279-DC22-E939-B8DF-48E273166D74}"/>
              </a:ext>
            </a:extLst>
          </p:cNvPr>
          <p:cNvSpPr/>
          <p:nvPr/>
        </p:nvSpPr>
        <p:spPr>
          <a:xfrm>
            <a:off x="12574587" y="7964026"/>
            <a:ext cx="1065276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28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43" name="Shape 43">
            <a:extLst>
              <a:ext uri="{FF2B5EF4-FFF2-40B4-BE49-F238E27FC236}">
                <a16:creationId xmlns:a16="http://schemas.microsoft.com/office/drawing/2014/main" id="{407990B7-DC83-E216-97CA-641922790FB8}"/>
              </a:ext>
            </a:extLst>
          </p:cNvPr>
          <p:cNvSpPr/>
          <p:nvPr/>
        </p:nvSpPr>
        <p:spPr>
          <a:xfrm>
            <a:off x="12574587" y="7964026"/>
            <a:ext cx="10652760" cy="1005840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44" name="Text 44">
            <a:extLst>
              <a:ext uri="{FF2B5EF4-FFF2-40B4-BE49-F238E27FC236}">
                <a16:creationId xmlns:a16="http://schemas.microsoft.com/office/drawing/2014/main" id="{35F46270-195C-7678-414C-FA03E4CCC122}"/>
              </a:ext>
            </a:extLst>
          </p:cNvPr>
          <p:cNvSpPr/>
          <p:nvPr/>
        </p:nvSpPr>
        <p:spPr>
          <a:xfrm>
            <a:off x="13123227" y="8055466"/>
            <a:ext cx="9555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  (CAD Update)</a:t>
            </a:r>
            <a:endParaRPr lang="en-US" sz="3000"/>
          </a:p>
        </p:txBody>
      </p:sp>
      <p:sp>
        <p:nvSpPr>
          <p:cNvPr id="45" name="Text 45">
            <a:extLst>
              <a:ext uri="{FF2B5EF4-FFF2-40B4-BE49-F238E27FC236}">
                <a16:creationId xmlns:a16="http://schemas.microsoft.com/office/drawing/2014/main" id="{33929F12-BAA5-0931-D15A-81C83A91B767}"/>
              </a:ext>
            </a:extLst>
          </p:cNvPr>
          <p:cNvSpPr/>
          <p:nvPr/>
        </p:nvSpPr>
        <p:spPr>
          <a:xfrm>
            <a:off x="13123227" y="9207610"/>
            <a:ext cx="47777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600" b="1">
                <a:solidFill>
                  <a:srgbClr val="1F5F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Hours</a:t>
            </a:r>
            <a:endParaRPr lang="en-US" sz="4600"/>
          </a:p>
        </p:txBody>
      </p:sp>
      <p:sp>
        <p:nvSpPr>
          <p:cNvPr id="46" name="Text 46">
            <a:extLst>
              <a:ext uri="{FF2B5EF4-FFF2-40B4-BE49-F238E27FC236}">
                <a16:creationId xmlns:a16="http://schemas.microsoft.com/office/drawing/2014/main" id="{FF241C9E-235C-16CB-DD34-43F75A22D87B}"/>
              </a:ext>
            </a:extLst>
          </p:cNvPr>
          <p:cNvSpPr/>
          <p:nvPr/>
        </p:nvSpPr>
        <p:spPr>
          <a:xfrm>
            <a:off x="13123227" y="10195162"/>
            <a:ext cx="47777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add a CAD model</a:t>
            </a:r>
            <a:endParaRPr lang="en-US" sz="2100"/>
          </a:p>
        </p:txBody>
      </p:sp>
      <p:sp>
        <p:nvSpPr>
          <p:cNvPr id="47" name="Text 47">
            <a:extLst>
              <a:ext uri="{FF2B5EF4-FFF2-40B4-BE49-F238E27FC236}">
                <a16:creationId xmlns:a16="http://schemas.microsoft.com/office/drawing/2014/main" id="{85169A21-92CB-0C48-4D2F-A3EC423AD700}"/>
              </a:ext>
            </a:extLst>
          </p:cNvPr>
          <p:cNvSpPr/>
          <p:nvPr/>
        </p:nvSpPr>
        <p:spPr>
          <a:xfrm>
            <a:off x="17900967" y="9207610"/>
            <a:ext cx="47777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600" b="1">
                <a:solidFill>
                  <a:srgbClr val="1F5F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KB</a:t>
            </a:r>
            <a:endParaRPr lang="en-US" sz="4600"/>
          </a:p>
        </p:txBody>
      </p:sp>
      <p:sp>
        <p:nvSpPr>
          <p:cNvPr id="48" name="Text 48">
            <a:extLst>
              <a:ext uri="{FF2B5EF4-FFF2-40B4-BE49-F238E27FC236}">
                <a16:creationId xmlns:a16="http://schemas.microsoft.com/office/drawing/2014/main" id="{6B2CE673-A144-455F-6469-16928EB6DC2C}"/>
              </a:ext>
            </a:extLst>
          </p:cNvPr>
          <p:cNvSpPr/>
          <p:nvPr/>
        </p:nvSpPr>
        <p:spPr>
          <a:xfrm>
            <a:off x="17900967" y="10195162"/>
            <a:ext cx="47777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update size</a:t>
            </a:r>
            <a:endParaRPr lang="en-US" sz="2100"/>
          </a:p>
        </p:txBody>
      </p:sp>
      <p:sp>
        <p:nvSpPr>
          <p:cNvPr id="49" name="Text 49">
            <a:extLst>
              <a:ext uri="{FF2B5EF4-FFF2-40B4-BE49-F238E27FC236}">
                <a16:creationId xmlns:a16="http://schemas.microsoft.com/office/drawing/2014/main" id="{FF2DE184-C774-C17D-45D6-17D7E417081A}"/>
              </a:ext>
            </a:extLst>
          </p:cNvPr>
          <p:cNvSpPr/>
          <p:nvPr/>
        </p:nvSpPr>
        <p:spPr>
          <a:xfrm>
            <a:off x="13123227" y="10798666"/>
            <a:ext cx="95554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i="1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Result: detection + class + pose + range, with no new data.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18711884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2D5FC-E882-D42E-7FDE-D53B3C8861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Advanced Capability: </a:t>
            </a:r>
          </a:p>
          <a:p>
            <a:r>
              <a:rPr lang="en-US"/>
              <a:t>Passive Ranging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06252CD-C097-275A-ACB0-AC67F333CAD3}"/>
              </a:ext>
            </a:extLst>
          </p:cNvPr>
          <p:cNvSpPr/>
          <p:nvPr/>
        </p:nvSpPr>
        <p:spPr>
          <a:xfrm>
            <a:off x="6450407" y="3281735"/>
            <a:ext cx="5261420" cy="4172032"/>
          </a:xfrm>
          <a:prstGeom prst="roundRect">
            <a:avLst>
              <a:gd name="adj" fmla="val 12614"/>
            </a:avLst>
          </a:prstGeom>
          <a:solidFill>
            <a:srgbClr val="0F2346">
              <a:alpha val="80000"/>
            </a:srgbClr>
          </a:solidFill>
          <a:ln>
            <a:solidFill>
              <a:srgbClr val="50B4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sz="7200"/>
          </a:p>
        </p:txBody>
      </p:sp>
      <p:pic>
        <p:nvPicPr>
          <p:cNvPr id="5" name="Picture 4" descr="The image depicts a drone being programmed to match a specific model and estimate its pose for accurate positioning.&#10;&#10;AI-generated content may be incorrect.">
            <a:extLst>
              <a:ext uri="{FF2B5EF4-FFF2-40B4-BE49-F238E27FC236}">
                <a16:creationId xmlns:a16="http://schemas.microsoft.com/office/drawing/2014/main" id="{A138599C-6978-6C6E-1DE3-00093AE94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1364" y="4070866"/>
            <a:ext cx="4216810" cy="3162606"/>
          </a:xfrm>
          <a:prstGeom prst="round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904CD11-206A-EDAA-D14A-6D0F0AFC82C1}"/>
              </a:ext>
            </a:extLst>
          </p:cNvPr>
          <p:cNvSpPr/>
          <p:nvPr/>
        </p:nvSpPr>
        <p:spPr>
          <a:xfrm>
            <a:off x="689687" y="3281735"/>
            <a:ext cx="5261420" cy="4172032"/>
          </a:xfrm>
          <a:prstGeom prst="roundRect">
            <a:avLst>
              <a:gd name="adj" fmla="val 10993"/>
            </a:avLst>
          </a:prstGeom>
          <a:solidFill>
            <a:srgbClr val="0F2346">
              <a:alpha val="80000"/>
            </a:srgbClr>
          </a:solidFill>
          <a:ln>
            <a:solidFill>
              <a:srgbClr val="50B4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sz="720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57C85EE-7986-6A2D-F2A0-82232E9397E1}"/>
              </a:ext>
            </a:extLst>
          </p:cNvPr>
          <p:cNvSpPr/>
          <p:nvPr/>
        </p:nvSpPr>
        <p:spPr>
          <a:xfrm>
            <a:off x="12211127" y="3281735"/>
            <a:ext cx="5261420" cy="4172032"/>
          </a:xfrm>
          <a:prstGeom prst="roundRect">
            <a:avLst>
              <a:gd name="adj" fmla="val 12209"/>
            </a:avLst>
          </a:prstGeom>
          <a:solidFill>
            <a:srgbClr val="0F2346">
              <a:alpha val="80000"/>
            </a:srgbClr>
          </a:solidFill>
          <a:ln>
            <a:solidFill>
              <a:srgbClr val="50B4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sz="720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BB7A052-63E4-68AA-D2BE-B53B8659165D}"/>
              </a:ext>
            </a:extLst>
          </p:cNvPr>
          <p:cNvSpPr/>
          <p:nvPr/>
        </p:nvSpPr>
        <p:spPr>
          <a:xfrm>
            <a:off x="17971847" y="3281735"/>
            <a:ext cx="5261420" cy="4172032"/>
          </a:xfrm>
          <a:prstGeom prst="roundRect">
            <a:avLst>
              <a:gd name="adj" fmla="val 10182"/>
            </a:avLst>
          </a:prstGeom>
          <a:solidFill>
            <a:srgbClr val="0F2346">
              <a:alpha val="80000"/>
            </a:srgbClr>
          </a:solidFill>
          <a:ln>
            <a:solidFill>
              <a:srgbClr val="50B4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sz="720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D69EDF9-F624-43F0-5B51-707BBA100A27}"/>
              </a:ext>
            </a:extLst>
          </p:cNvPr>
          <p:cNvSpPr/>
          <p:nvPr/>
        </p:nvSpPr>
        <p:spPr>
          <a:xfrm>
            <a:off x="17971847" y="1345197"/>
            <a:ext cx="5255500" cy="1828800"/>
          </a:xfrm>
          <a:prstGeom prst="roundRect">
            <a:avLst/>
          </a:prstGeom>
          <a:solidFill>
            <a:srgbClr val="0F234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000">
                <a:solidFill>
                  <a:schemeClr val="bg1"/>
                </a:solidFill>
              </a:rPr>
              <a:t>FULLY PASSIVE</a:t>
            </a:r>
          </a:p>
          <a:p>
            <a:pPr algn="ctr"/>
            <a:r>
              <a:rPr sz="3000">
                <a:solidFill>
                  <a:schemeClr val="bg1"/>
                </a:solidFill>
              </a:rPr>
              <a:t>No emissions</a:t>
            </a:r>
            <a:endParaRPr lang="en-US" sz="3000">
              <a:solidFill>
                <a:schemeClr val="bg1"/>
              </a:solidFill>
            </a:endParaRPr>
          </a:p>
          <a:p>
            <a:pPr algn="ctr"/>
            <a:r>
              <a:rPr lang="en-US" sz="3000">
                <a:solidFill>
                  <a:schemeClr val="bg1"/>
                </a:solidFill>
              </a:rPr>
              <a:t>+/-10-20% Accuracy</a:t>
            </a:r>
            <a:endParaRPr sz="300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AB8546-05D0-7666-661E-4641C4E50E15}"/>
              </a:ext>
            </a:extLst>
          </p:cNvPr>
          <p:cNvSpPr txBox="1"/>
          <p:nvPr/>
        </p:nvSpPr>
        <p:spPr>
          <a:xfrm>
            <a:off x="6944183" y="12155454"/>
            <a:ext cx="9620198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50B4FF"/>
                </a:solidFill>
              </a:defRPr>
            </a:pPr>
            <a:r>
              <a:rPr lang="en-US" sz="4400" i="1"/>
              <a:t>ACES Output</a:t>
            </a:r>
            <a:r>
              <a:rPr sz="4400" i="1"/>
              <a:t>: Estimated Range to Target</a:t>
            </a:r>
          </a:p>
        </p:txBody>
      </p:sp>
      <p:sp>
        <p:nvSpPr>
          <p:cNvPr id="12" name="Shape 20">
            <a:extLst>
              <a:ext uri="{FF2B5EF4-FFF2-40B4-BE49-F238E27FC236}">
                <a16:creationId xmlns:a16="http://schemas.microsoft.com/office/drawing/2014/main" id="{518B928C-A5D0-E730-68AD-4E742A4F38BC}"/>
              </a:ext>
            </a:extLst>
          </p:cNvPr>
          <p:cNvSpPr/>
          <p:nvPr/>
        </p:nvSpPr>
        <p:spPr>
          <a:xfrm>
            <a:off x="846846" y="3428039"/>
            <a:ext cx="673238" cy="648628"/>
          </a:xfrm>
          <a:prstGeom prst="ellipse">
            <a:avLst/>
          </a:prstGeom>
          <a:solidFill>
            <a:srgbClr val="3A9BDC"/>
          </a:solidFill>
          <a:ln/>
        </p:spPr>
        <p:txBody>
          <a:bodyPr/>
          <a:lstStyle/>
          <a:p>
            <a:endParaRPr lang="en-US" sz="2800"/>
          </a:p>
        </p:txBody>
      </p:sp>
      <p:sp>
        <p:nvSpPr>
          <p:cNvPr id="13" name="Text 21">
            <a:extLst>
              <a:ext uri="{FF2B5EF4-FFF2-40B4-BE49-F238E27FC236}">
                <a16:creationId xmlns:a16="http://schemas.microsoft.com/office/drawing/2014/main" id="{35F1D765-2FC2-FFD6-CE71-38BAC2E202BB}"/>
              </a:ext>
            </a:extLst>
          </p:cNvPr>
          <p:cNvSpPr/>
          <p:nvPr/>
        </p:nvSpPr>
        <p:spPr>
          <a:xfrm>
            <a:off x="689687" y="3258577"/>
            <a:ext cx="98755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4000"/>
          </a:p>
        </p:txBody>
      </p:sp>
      <p:sp>
        <p:nvSpPr>
          <p:cNvPr id="14" name="Shape 20">
            <a:extLst>
              <a:ext uri="{FF2B5EF4-FFF2-40B4-BE49-F238E27FC236}">
                <a16:creationId xmlns:a16="http://schemas.microsoft.com/office/drawing/2014/main" id="{F55C7A19-CEB3-C3CA-01E9-6C174DB4C85C}"/>
              </a:ext>
            </a:extLst>
          </p:cNvPr>
          <p:cNvSpPr/>
          <p:nvPr/>
        </p:nvSpPr>
        <p:spPr>
          <a:xfrm>
            <a:off x="6607566" y="3428039"/>
            <a:ext cx="673238" cy="648628"/>
          </a:xfrm>
          <a:prstGeom prst="ellipse">
            <a:avLst/>
          </a:prstGeom>
          <a:solidFill>
            <a:srgbClr val="3A9BDC"/>
          </a:solidFill>
          <a:ln/>
        </p:spPr>
        <p:txBody>
          <a:bodyPr/>
          <a:lstStyle/>
          <a:p>
            <a:endParaRPr lang="en-US" sz="2800"/>
          </a:p>
        </p:txBody>
      </p:sp>
      <p:sp>
        <p:nvSpPr>
          <p:cNvPr id="15" name="Text 21">
            <a:extLst>
              <a:ext uri="{FF2B5EF4-FFF2-40B4-BE49-F238E27FC236}">
                <a16:creationId xmlns:a16="http://schemas.microsoft.com/office/drawing/2014/main" id="{D7239480-CB4E-DE21-5391-1A7C7BEB6145}"/>
              </a:ext>
            </a:extLst>
          </p:cNvPr>
          <p:cNvSpPr/>
          <p:nvPr/>
        </p:nvSpPr>
        <p:spPr>
          <a:xfrm>
            <a:off x="6450407" y="3258577"/>
            <a:ext cx="98755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000"/>
          </a:p>
        </p:txBody>
      </p:sp>
      <p:sp>
        <p:nvSpPr>
          <p:cNvPr id="16" name="Shape 20">
            <a:extLst>
              <a:ext uri="{FF2B5EF4-FFF2-40B4-BE49-F238E27FC236}">
                <a16:creationId xmlns:a16="http://schemas.microsoft.com/office/drawing/2014/main" id="{F892CF09-A997-BDA9-7413-60273E6FCD7C}"/>
              </a:ext>
            </a:extLst>
          </p:cNvPr>
          <p:cNvSpPr/>
          <p:nvPr/>
        </p:nvSpPr>
        <p:spPr>
          <a:xfrm>
            <a:off x="12368286" y="3428039"/>
            <a:ext cx="673238" cy="648628"/>
          </a:xfrm>
          <a:prstGeom prst="ellipse">
            <a:avLst/>
          </a:prstGeom>
          <a:solidFill>
            <a:srgbClr val="3A9BDC"/>
          </a:solidFill>
          <a:ln/>
        </p:spPr>
        <p:txBody>
          <a:bodyPr/>
          <a:lstStyle/>
          <a:p>
            <a:endParaRPr lang="en-US" sz="2800"/>
          </a:p>
        </p:txBody>
      </p:sp>
      <p:sp>
        <p:nvSpPr>
          <p:cNvPr id="17" name="Text 21">
            <a:extLst>
              <a:ext uri="{FF2B5EF4-FFF2-40B4-BE49-F238E27FC236}">
                <a16:creationId xmlns:a16="http://schemas.microsoft.com/office/drawing/2014/main" id="{9E17D947-E876-D0F7-4ACD-608867D0FA36}"/>
              </a:ext>
            </a:extLst>
          </p:cNvPr>
          <p:cNvSpPr/>
          <p:nvPr/>
        </p:nvSpPr>
        <p:spPr>
          <a:xfrm>
            <a:off x="12211127" y="3258577"/>
            <a:ext cx="98755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000"/>
          </a:p>
        </p:txBody>
      </p:sp>
      <p:sp>
        <p:nvSpPr>
          <p:cNvPr id="18" name="Shape 20">
            <a:extLst>
              <a:ext uri="{FF2B5EF4-FFF2-40B4-BE49-F238E27FC236}">
                <a16:creationId xmlns:a16="http://schemas.microsoft.com/office/drawing/2014/main" id="{04428C19-3285-E5C1-5BF5-81D614ABB0B9}"/>
              </a:ext>
            </a:extLst>
          </p:cNvPr>
          <p:cNvSpPr/>
          <p:nvPr/>
        </p:nvSpPr>
        <p:spPr>
          <a:xfrm>
            <a:off x="18129006" y="3428039"/>
            <a:ext cx="673238" cy="648628"/>
          </a:xfrm>
          <a:prstGeom prst="ellipse">
            <a:avLst/>
          </a:prstGeom>
          <a:solidFill>
            <a:srgbClr val="3A9BDC"/>
          </a:solidFill>
          <a:ln/>
        </p:spPr>
        <p:txBody>
          <a:bodyPr/>
          <a:lstStyle/>
          <a:p>
            <a:endParaRPr lang="en-US" sz="2800"/>
          </a:p>
        </p:txBody>
      </p:sp>
      <p:sp>
        <p:nvSpPr>
          <p:cNvPr id="19" name="Text 21">
            <a:extLst>
              <a:ext uri="{FF2B5EF4-FFF2-40B4-BE49-F238E27FC236}">
                <a16:creationId xmlns:a16="http://schemas.microsoft.com/office/drawing/2014/main" id="{C0D60471-616A-B658-B843-B93F05546AEA}"/>
              </a:ext>
            </a:extLst>
          </p:cNvPr>
          <p:cNvSpPr/>
          <p:nvPr/>
        </p:nvSpPr>
        <p:spPr>
          <a:xfrm>
            <a:off x="17971847" y="3258577"/>
            <a:ext cx="98755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0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000"/>
          </a:p>
        </p:txBody>
      </p:sp>
      <p:pic>
        <p:nvPicPr>
          <p:cNvPr id="20" name="Picture 19" descr="The image shows a black quadcopter drone with its frame against a grid pattern background.&#10;&#10;AI-generated content may be incorrect.">
            <a:extLst>
              <a:ext uri="{FF2B5EF4-FFF2-40B4-BE49-F238E27FC236}">
                <a16:creationId xmlns:a16="http://schemas.microsoft.com/office/drawing/2014/main" id="{B4E48F6A-D120-865A-A82C-2B4F2B580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418" y="4269287"/>
            <a:ext cx="3796674" cy="2607284"/>
          </a:xfrm>
          <a:prstGeom prst="roundRect">
            <a:avLst/>
          </a:prstGeom>
        </p:spPr>
      </p:pic>
      <p:pic>
        <p:nvPicPr>
          <p:cNvPr id="21" name="Picture 20" descr="The image depicts a drone with measuring tools on the side, emphasizing the importance of obtaining the drone's actual size from its model dimensions.&#10;&#10;AI-generated content may be incorrect.">
            <a:extLst>
              <a:ext uri="{FF2B5EF4-FFF2-40B4-BE49-F238E27FC236}">
                <a16:creationId xmlns:a16="http://schemas.microsoft.com/office/drawing/2014/main" id="{B6330D1A-A36B-38AB-AA8C-426D9D01B7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80387" y="4024577"/>
            <a:ext cx="4462580" cy="3126072"/>
          </a:xfrm>
          <a:prstGeom prst="roundRect">
            <a:avLst/>
          </a:prstGeom>
        </p:spPr>
      </p:pic>
      <p:pic>
        <p:nvPicPr>
          <p:cNvPr id="22" name="Picture 21" descr="The diagram illustrates an aircraft in flight with a laser rangefinder and a computation range indicator.&#10;&#10;AI-generated content may be incorrect.">
            <a:extLst>
              <a:ext uri="{FF2B5EF4-FFF2-40B4-BE49-F238E27FC236}">
                <a16:creationId xmlns:a16="http://schemas.microsoft.com/office/drawing/2014/main" id="{F7AB6EC1-C0C4-63D3-0558-6C59269842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42148" y="4076668"/>
            <a:ext cx="4424042" cy="3073982"/>
          </a:xfrm>
          <a:prstGeom prst="round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7373400-045B-2323-7E41-E6755EF2AF49}"/>
              </a:ext>
            </a:extLst>
          </p:cNvPr>
          <p:cNvSpPr txBox="1"/>
          <p:nvPr/>
        </p:nvSpPr>
        <p:spPr>
          <a:xfrm>
            <a:off x="2333698" y="3409023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8D11E2D-741C-8B4A-0EB2-C291817E759B}"/>
              </a:ext>
            </a:extLst>
          </p:cNvPr>
          <p:cNvSpPr txBox="1"/>
          <p:nvPr/>
        </p:nvSpPr>
        <p:spPr>
          <a:xfrm>
            <a:off x="7290269" y="3409023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RECOGNIZE &amp; POSE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8BA1C4-8C75-AC52-CAA4-CF7FFACAFD73}"/>
              </a:ext>
            </a:extLst>
          </p:cNvPr>
          <p:cNvSpPr txBox="1"/>
          <p:nvPr/>
        </p:nvSpPr>
        <p:spPr>
          <a:xfrm>
            <a:off x="13667940" y="3409023"/>
            <a:ext cx="2058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 SIZE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D0B949-1088-E15C-F0A4-DEF8C6C37FE0}"/>
              </a:ext>
            </a:extLst>
          </p:cNvPr>
          <p:cNvSpPr txBox="1"/>
          <p:nvPr/>
        </p:nvSpPr>
        <p:spPr>
          <a:xfrm>
            <a:off x="19154492" y="3384287"/>
            <a:ext cx="3327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ESTIMATE RANGE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0E48401-0F1D-4F13-6069-A1B41B3D5A63}"/>
              </a:ext>
            </a:extLst>
          </p:cNvPr>
          <p:cNvSpPr txBox="1"/>
          <p:nvPr/>
        </p:nvSpPr>
        <p:spPr>
          <a:xfrm>
            <a:off x="11587946" y="11823601"/>
            <a:ext cx="276550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500" b="1"/>
              <a:t>Sensitivity Studies</a:t>
            </a:r>
          </a:p>
        </p:txBody>
      </p:sp>
      <p:sp>
        <p:nvSpPr>
          <p:cNvPr id="36" name="Text 20">
            <a:extLst>
              <a:ext uri="{FF2B5EF4-FFF2-40B4-BE49-F238E27FC236}">
                <a16:creationId xmlns:a16="http://schemas.microsoft.com/office/drawing/2014/main" id="{3008BF6A-D32F-61C5-01EB-A5A546F5BFA1}"/>
              </a:ext>
            </a:extLst>
          </p:cNvPr>
          <p:cNvSpPr/>
          <p:nvPr/>
        </p:nvSpPr>
        <p:spPr>
          <a:xfrm>
            <a:off x="5735097" y="3401609"/>
            <a:ext cx="9144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000" b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8000"/>
          </a:p>
        </p:txBody>
      </p:sp>
      <p:sp>
        <p:nvSpPr>
          <p:cNvPr id="37" name="Text 20">
            <a:extLst>
              <a:ext uri="{FF2B5EF4-FFF2-40B4-BE49-F238E27FC236}">
                <a16:creationId xmlns:a16="http://schemas.microsoft.com/office/drawing/2014/main" id="{D8283CAD-41D5-84B2-8DC1-1D1F708ED7D5}"/>
              </a:ext>
            </a:extLst>
          </p:cNvPr>
          <p:cNvSpPr/>
          <p:nvPr/>
        </p:nvSpPr>
        <p:spPr>
          <a:xfrm>
            <a:off x="11504277" y="3401609"/>
            <a:ext cx="9144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000" b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8000"/>
          </a:p>
        </p:txBody>
      </p:sp>
      <p:sp>
        <p:nvSpPr>
          <p:cNvPr id="38" name="Text 20">
            <a:extLst>
              <a:ext uri="{FF2B5EF4-FFF2-40B4-BE49-F238E27FC236}">
                <a16:creationId xmlns:a16="http://schemas.microsoft.com/office/drawing/2014/main" id="{392F0329-D8C6-0929-7495-72F26109EB33}"/>
              </a:ext>
            </a:extLst>
          </p:cNvPr>
          <p:cNvSpPr/>
          <p:nvPr/>
        </p:nvSpPr>
        <p:spPr>
          <a:xfrm>
            <a:off x="17296433" y="3401609"/>
            <a:ext cx="9144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000" b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800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33C9285C-0D36-1FDF-773C-667EA5B2A9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1547" y="9957810"/>
            <a:ext cx="5956670" cy="1801008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864B141-A2C3-141C-E327-F0ABEA6A34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28407" y="8043319"/>
            <a:ext cx="5956669" cy="180100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912D1F4E-2743-8073-57B4-C31BD5807179}"/>
              </a:ext>
            </a:extLst>
          </p:cNvPr>
          <p:cNvSpPr txBox="1"/>
          <p:nvPr/>
        </p:nvSpPr>
        <p:spPr>
          <a:xfrm>
            <a:off x="9447656" y="1472925"/>
            <a:ext cx="7046080" cy="132343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defRPr>
                <a:solidFill>
                  <a:srgbClr val="50B4FF"/>
                </a:solidFill>
              </a:defRPr>
            </a:pPr>
            <a:r>
              <a:rPr lang="en-US" sz="4000"/>
              <a:t>Vision-only range estimation for enemy drones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0B7BD8-BEFD-E791-19E3-2907FE6C13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786" y="7849187"/>
            <a:ext cx="5281661" cy="391084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F7DED4F-2E48-1348-722A-C80F0A77C2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497484" y="8110216"/>
            <a:ext cx="8368706" cy="3695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906974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2A89B5-209A-D449-EDC0-82E5C49466C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19100" y="238931"/>
            <a:ext cx="11402786" cy="1280160"/>
          </a:xfrm>
        </p:spPr>
        <p:txBody>
          <a:bodyPr/>
          <a:lstStyle/>
          <a:p>
            <a:r>
              <a:rPr lang="en-US"/>
              <a:t>CoVar: Real and Synthetic Data Collection</a:t>
            </a:r>
          </a:p>
          <a:p>
            <a:endParaRPr lang="en-US"/>
          </a:p>
        </p:txBody>
      </p:sp>
      <p:pic>
        <p:nvPicPr>
          <p:cNvPr id="5" name="Picture 4" descr="Graphical user interface, application&#10;&#10;AI-generated content may be incorrect.">
            <a:extLst>
              <a:ext uri="{FF2B5EF4-FFF2-40B4-BE49-F238E27FC236}">
                <a16:creationId xmlns:a16="http://schemas.microsoft.com/office/drawing/2014/main" id="{859B1225-B0CB-C6B4-AEB3-125C84AD82D3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4314" t="25306" r="32000" b="24875"/>
          <a:stretch>
            <a:fillRect/>
          </a:stretch>
        </p:blipFill>
        <p:spPr>
          <a:xfrm>
            <a:off x="4898442" y="5712255"/>
            <a:ext cx="2147058" cy="1305360"/>
          </a:xfrm>
          <a:prstGeom prst="rect">
            <a:avLst/>
          </a:prstGeom>
        </p:spPr>
      </p:pic>
      <p:pic>
        <p:nvPicPr>
          <p:cNvPr id="7" name="CVR_CUAS_JUN25_006_PHANTOM_SP0A_20250625T125511_0BOSON">
            <a:hlinkClick r:id="" action="ppaction://media"/>
            <a:extLst>
              <a:ext uri="{FF2B5EF4-FFF2-40B4-BE49-F238E27FC236}">
                <a16:creationId xmlns:a16="http://schemas.microsoft.com/office/drawing/2014/main" id="{FE986CAD-380D-7289-8E3E-DBC5A3CE18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211830" y="4799129"/>
            <a:ext cx="3416816" cy="273345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19C39BB-0C10-065A-CF1E-DEBB05DFCF9F}"/>
              </a:ext>
            </a:extLst>
          </p:cNvPr>
          <p:cNvSpPr/>
          <p:nvPr/>
        </p:nvSpPr>
        <p:spPr>
          <a:xfrm>
            <a:off x="502201" y="4345256"/>
            <a:ext cx="6575304" cy="819257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CE829C-D32D-7E58-4C42-4A0A20F1E49D}"/>
              </a:ext>
            </a:extLst>
          </p:cNvPr>
          <p:cNvSpPr/>
          <p:nvPr/>
        </p:nvSpPr>
        <p:spPr>
          <a:xfrm>
            <a:off x="276479" y="3180050"/>
            <a:ext cx="4186680" cy="13053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>
                <a:solidFill>
                  <a:schemeClr val="bg1"/>
                </a:solidFill>
              </a:rPr>
              <a:t>Synthetic Data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D92039-8574-AFE0-6564-DA1576E45DF4}"/>
              </a:ext>
            </a:extLst>
          </p:cNvPr>
          <p:cNvSpPr/>
          <p:nvPr/>
        </p:nvSpPr>
        <p:spPr>
          <a:xfrm>
            <a:off x="7821710" y="3794331"/>
            <a:ext cx="8245490" cy="87434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AF6C1A-858C-EFA0-DDF4-500AAC415F87}"/>
              </a:ext>
            </a:extLst>
          </p:cNvPr>
          <p:cNvSpPr/>
          <p:nvPr/>
        </p:nvSpPr>
        <p:spPr>
          <a:xfrm>
            <a:off x="7457118" y="2648248"/>
            <a:ext cx="4734882" cy="12916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>
                <a:solidFill>
                  <a:schemeClr val="bg1"/>
                </a:solidFill>
              </a:rPr>
              <a:t>Internal Data Collection Events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A2C454-0FA1-6968-3EB4-97847B07A08D}"/>
              </a:ext>
            </a:extLst>
          </p:cNvPr>
          <p:cNvSpPr/>
          <p:nvPr/>
        </p:nvSpPr>
        <p:spPr>
          <a:xfrm>
            <a:off x="16737867" y="3780634"/>
            <a:ext cx="7369654" cy="875719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D8B5D5-3434-6CD8-98E9-BA299632C55D}"/>
              </a:ext>
            </a:extLst>
          </p:cNvPr>
          <p:cNvSpPr/>
          <p:nvPr/>
        </p:nvSpPr>
        <p:spPr>
          <a:xfrm>
            <a:off x="16465429" y="2661946"/>
            <a:ext cx="3684027" cy="12916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>
                <a:solidFill>
                  <a:schemeClr val="bg1"/>
                </a:solidFill>
              </a:rPr>
              <a:t>Open-source data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38A170B-D620-4C27-2062-980139EDCDDA}"/>
              </a:ext>
            </a:extLst>
          </p:cNvPr>
          <p:cNvSpPr txBox="1"/>
          <p:nvPr/>
        </p:nvSpPr>
        <p:spPr>
          <a:xfrm>
            <a:off x="616417" y="10178263"/>
            <a:ext cx="41942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/>
              <a:t>Synthetic IR/EO training data collected using </a:t>
            </a:r>
            <a:r>
              <a:rPr lang="en-US" sz="3000" b="1"/>
              <a:t>Duality AI</a:t>
            </a:r>
            <a:r>
              <a:rPr lang="en-US" sz="3000"/>
              <a:t>’s</a:t>
            </a:r>
            <a:r>
              <a:rPr lang="en-US" sz="3000" b="1"/>
              <a:t> </a:t>
            </a:r>
            <a:r>
              <a:rPr lang="en-US" sz="3000"/>
              <a:t>Falcon software</a:t>
            </a:r>
          </a:p>
        </p:txBody>
      </p:sp>
      <p:pic>
        <p:nvPicPr>
          <p:cNvPr id="21" name="RGB_IR_vertical_compressed_default">
            <a:hlinkClick r:id="" action="ppaction://media"/>
            <a:extLst>
              <a:ext uri="{FF2B5EF4-FFF2-40B4-BE49-F238E27FC236}">
                <a16:creationId xmlns:a16="http://schemas.microsoft.com/office/drawing/2014/main" id="{F4EED2B8-ECB3-5CC3-9BD4-8EBA45D6EDE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71274" y="4722553"/>
            <a:ext cx="4080110" cy="4590125"/>
          </a:xfrm>
          <a:prstGeom prst="rect">
            <a:avLst/>
          </a:prstGeom>
        </p:spPr>
      </p:pic>
      <p:pic>
        <p:nvPicPr>
          <p:cNvPr id="22" name="Picture 21" descr="Graphical user interface, application&#10;&#10;AI-generated content may be incorrect.">
            <a:extLst>
              <a:ext uri="{FF2B5EF4-FFF2-40B4-BE49-F238E27FC236}">
                <a16:creationId xmlns:a16="http://schemas.microsoft.com/office/drawing/2014/main" id="{E7D33636-9E11-5CB8-B063-A6DEC82F867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67692" t="26217" r="-1378" b="23964"/>
          <a:stretch>
            <a:fillRect/>
          </a:stretch>
        </p:blipFill>
        <p:spPr>
          <a:xfrm>
            <a:off x="4803673" y="7214963"/>
            <a:ext cx="2147058" cy="1305360"/>
          </a:xfrm>
          <a:prstGeom prst="rect">
            <a:avLst/>
          </a:prstGeom>
        </p:spPr>
      </p:pic>
      <p:pic>
        <p:nvPicPr>
          <p:cNvPr id="24" name="Picture 23" descr="Evolving Duality: Our New Logo Design">
            <a:extLst>
              <a:ext uri="{FF2B5EF4-FFF2-40B4-BE49-F238E27FC236}">
                <a16:creationId xmlns:a16="http://schemas.microsoft.com/office/drawing/2014/main" id="{D663FFD5-7388-3862-A53B-A3F4C32CF09D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31211" t="27255" r="30625" b="27877"/>
          <a:stretch>
            <a:fillRect/>
          </a:stretch>
        </p:blipFill>
        <p:spPr>
          <a:xfrm>
            <a:off x="4924853" y="10339244"/>
            <a:ext cx="1988710" cy="1316347"/>
          </a:xfrm>
          <a:prstGeom prst="rect">
            <a:avLst/>
          </a:prstGeom>
        </p:spPr>
      </p:pic>
      <p:pic>
        <p:nvPicPr>
          <p:cNvPr id="25" name="Picture 24" descr="A person playing a music instrument&#10;&#10;AI-generated content may be incorrect.">
            <a:extLst>
              <a:ext uri="{FF2B5EF4-FFF2-40B4-BE49-F238E27FC236}">
                <a16:creationId xmlns:a16="http://schemas.microsoft.com/office/drawing/2014/main" id="{85F0CB88-8A46-3396-DE7B-6337B345C396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t="1601" r="-1" b="4282"/>
          <a:stretch>
            <a:fillRect/>
          </a:stretch>
        </p:blipFill>
        <p:spPr>
          <a:xfrm>
            <a:off x="8273830" y="8025278"/>
            <a:ext cx="3980169" cy="2753271"/>
          </a:xfrm>
          <a:prstGeom prst="rect">
            <a:avLst/>
          </a:prstGeom>
        </p:spPr>
      </p:pic>
      <p:pic>
        <p:nvPicPr>
          <p:cNvPr id="27" name="out_trim_2">
            <a:hlinkClick r:id="" action="ppaction://media"/>
            <a:extLst>
              <a:ext uri="{FF2B5EF4-FFF2-40B4-BE49-F238E27FC236}">
                <a16:creationId xmlns:a16="http://schemas.microsoft.com/office/drawing/2014/main" id="{5E64ABA7-70EF-C52B-01B7-7D9718C29C5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2401057" y="8025278"/>
            <a:ext cx="3441589" cy="275327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E10B3D7D-9DCA-8507-AAC8-AA884D593261}"/>
              </a:ext>
            </a:extLst>
          </p:cNvPr>
          <p:cNvSpPr txBox="1"/>
          <p:nvPr/>
        </p:nvSpPr>
        <p:spPr>
          <a:xfrm>
            <a:off x="8273830" y="11175761"/>
            <a:ext cx="67297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/>
              <a:t>CoVar has access to nearby airstrips with licenses to fly UAS.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924CF0E-F337-4413-9AC8-849F2C0860C0}"/>
              </a:ext>
            </a:extLst>
          </p:cNvPr>
          <p:cNvSpPr txBox="1"/>
          <p:nvPr/>
        </p:nvSpPr>
        <p:spPr>
          <a:xfrm>
            <a:off x="17152038" y="9627538"/>
            <a:ext cx="67297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/>
              <a:t>Training on &gt;500K frames from diverse open-source datasets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977A303A-3888-5934-D4FC-7980F19436E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7208687" y="4345256"/>
            <a:ext cx="6504039" cy="4890634"/>
          </a:xfrm>
          <a:prstGeom prst="rect">
            <a:avLst/>
          </a:prstGeom>
        </p:spPr>
      </p:pic>
      <p:pic>
        <p:nvPicPr>
          <p:cNvPr id="2" name="MVI_9430_PHANTOM_FBR_compressed">
            <a:hlinkClick r:id="" action="ppaction://media"/>
            <a:extLst>
              <a:ext uri="{FF2B5EF4-FFF2-40B4-BE49-F238E27FC236}">
                <a16:creationId xmlns:a16="http://schemas.microsoft.com/office/drawing/2014/main" id="{1ACCF85F-DE3E-D9CE-8275-2F435F1B6CF0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778882" y="5085993"/>
            <a:ext cx="4102371" cy="2307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6954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437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00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937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05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9927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5802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video>
              <p:cMediaNode vol="80000" mute="1">
                <p:cTn id="28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34" repeatCount="indefinite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422F8-9C66-7D45-05D7-F301D4672A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CoVar: Advanced AI + </a:t>
            </a:r>
          </a:p>
          <a:p>
            <a:r>
              <a:rPr lang="en-US"/>
              <a:t>Robust Engineering</a:t>
            </a:r>
          </a:p>
        </p:txBody>
      </p:sp>
      <p:sp>
        <p:nvSpPr>
          <p:cNvPr id="4" name="Text 6">
            <a:extLst>
              <a:ext uri="{FF2B5EF4-FFF2-40B4-BE49-F238E27FC236}">
                <a16:creationId xmlns:a16="http://schemas.microsoft.com/office/drawing/2014/main" id="{B2CE82C1-4003-73BE-6A7A-0D3B92F68251}"/>
              </a:ext>
            </a:extLst>
          </p:cNvPr>
          <p:cNvSpPr/>
          <p:nvPr/>
        </p:nvSpPr>
        <p:spPr>
          <a:xfrm>
            <a:off x="1098867" y="12342168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ACES: Where Cutting-Edge AI Meets Fieldable Engineering</a:t>
            </a:r>
            <a:endParaRPr lang="en-US" sz="3400"/>
          </a:p>
        </p:txBody>
      </p:sp>
      <p:sp>
        <p:nvSpPr>
          <p:cNvPr id="5" name="Shape 7">
            <a:extLst>
              <a:ext uri="{FF2B5EF4-FFF2-40B4-BE49-F238E27FC236}">
                <a16:creationId xmlns:a16="http://schemas.microsoft.com/office/drawing/2014/main" id="{DFF2120B-8721-42D4-93DE-34E17DB8D86F}"/>
              </a:ext>
            </a:extLst>
          </p:cNvPr>
          <p:cNvSpPr/>
          <p:nvPr/>
        </p:nvSpPr>
        <p:spPr>
          <a:xfrm>
            <a:off x="1098867" y="2500542"/>
            <a:ext cx="10241280" cy="6128488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6" name="Shape 8">
            <a:extLst>
              <a:ext uri="{FF2B5EF4-FFF2-40B4-BE49-F238E27FC236}">
                <a16:creationId xmlns:a16="http://schemas.microsoft.com/office/drawing/2014/main" id="{102A3E8B-59BB-FEDD-2156-3BF1D12191B9}"/>
              </a:ext>
            </a:extLst>
          </p:cNvPr>
          <p:cNvSpPr/>
          <p:nvPr/>
        </p:nvSpPr>
        <p:spPr>
          <a:xfrm>
            <a:off x="1098867" y="2500542"/>
            <a:ext cx="10241280" cy="1426464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7" name="Text 9">
            <a:extLst>
              <a:ext uri="{FF2B5EF4-FFF2-40B4-BE49-F238E27FC236}">
                <a16:creationId xmlns:a16="http://schemas.microsoft.com/office/drawing/2014/main" id="{B3C21AF2-DEC5-B1A5-ED9E-581060056122}"/>
              </a:ext>
            </a:extLst>
          </p:cNvPr>
          <p:cNvSpPr/>
          <p:nvPr/>
        </p:nvSpPr>
        <p:spPr>
          <a:xfrm>
            <a:off x="1684083" y="2646846"/>
            <a:ext cx="9144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Advanced AI</a:t>
            </a:r>
            <a:endParaRPr lang="en-US" sz="4200"/>
          </a:p>
        </p:txBody>
      </p:sp>
      <p:sp>
        <p:nvSpPr>
          <p:cNvPr id="8" name="Text 10">
            <a:extLst>
              <a:ext uri="{FF2B5EF4-FFF2-40B4-BE49-F238E27FC236}">
                <a16:creationId xmlns:a16="http://schemas.microsoft.com/office/drawing/2014/main" id="{B9518AED-9217-7CCB-0BDF-18F20E639375}"/>
              </a:ext>
            </a:extLst>
          </p:cNvPr>
          <p:cNvSpPr/>
          <p:nvPr/>
        </p:nvSpPr>
        <p:spPr>
          <a:xfrm>
            <a:off x="1702371" y="3414942"/>
            <a:ext cx="9144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00" b="1" kern="0" spc="200">
                <a:solidFill>
                  <a:srgbClr val="C9D6F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CUTTING-EDGE</a:t>
            </a:r>
            <a:endParaRPr lang="en-US" sz="2100"/>
          </a:p>
        </p:txBody>
      </p:sp>
      <p:sp>
        <p:nvSpPr>
          <p:cNvPr id="9" name="Text 11">
            <a:extLst>
              <a:ext uri="{FF2B5EF4-FFF2-40B4-BE49-F238E27FC236}">
                <a16:creationId xmlns:a16="http://schemas.microsoft.com/office/drawing/2014/main" id="{DEFDEE57-63F4-69BD-6085-68E2A978326F}"/>
              </a:ext>
            </a:extLst>
          </p:cNvPr>
          <p:cNvSpPr/>
          <p:nvPr/>
        </p:nvSpPr>
        <p:spPr>
          <a:xfrm>
            <a:off x="1684083" y="4329342"/>
            <a:ext cx="9107424" cy="3931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“Beyond the bounding box”: target class, pose, passive range (±10%), and payload ID</a:t>
            </a:r>
            <a:endParaRPr lang="en-US" sz="2500"/>
          </a:p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Zero-shot new-target updates from a CAD model — no retraining, KB not GB</a:t>
            </a:r>
            <a:endParaRPr lang="en-US" sz="2500"/>
          </a:p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 IR / EO networks that outperform foundation models on hard, distant targets</a:t>
            </a:r>
            <a:endParaRPr lang="en-US" sz="2500"/>
          </a:p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Explainable, part-segmentation recognition; granted &amp; pending U.S. patents</a:t>
            </a:r>
            <a:endParaRPr lang="en-US" sz="2500"/>
          </a:p>
        </p:txBody>
      </p:sp>
      <p:sp>
        <p:nvSpPr>
          <p:cNvPr id="10" name="Shape 12">
            <a:extLst>
              <a:ext uri="{FF2B5EF4-FFF2-40B4-BE49-F238E27FC236}">
                <a16:creationId xmlns:a16="http://schemas.microsoft.com/office/drawing/2014/main" id="{4C32B4CA-2CC8-2792-1A07-7C97EB3CDE50}"/>
              </a:ext>
            </a:extLst>
          </p:cNvPr>
          <p:cNvSpPr/>
          <p:nvPr/>
        </p:nvSpPr>
        <p:spPr>
          <a:xfrm>
            <a:off x="12986067" y="2500542"/>
            <a:ext cx="10241280" cy="6128488"/>
          </a:xfrm>
          <a:prstGeom prst="rect">
            <a:avLst/>
          </a:prstGeom>
          <a:solidFill>
            <a:srgbClr val="FFFFFF"/>
          </a:solidFill>
          <a:ln/>
          <a:effectLst>
            <a:outerShdw blurRad="88900" dist="38100" dir="54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11" name="Shape 13">
            <a:extLst>
              <a:ext uri="{FF2B5EF4-FFF2-40B4-BE49-F238E27FC236}">
                <a16:creationId xmlns:a16="http://schemas.microsoft.com/office/drawing/2014/main" id="{AD7B2935-1AA0-B40B-4C73-1AFFE1F8CEA4}"/>
              </a:ext>
            </a:extLst>
          </p:cNvPr>
          <p:cNvSpPr/>
          <p:nvPr/>
        </p:nvSpPr>
        <p:spPr>
          <a:xfrm>
            <a:off x="12986067" y="2500542"/>
            <a:ext cx="10241280" cy="1426464"/>
          </a:xfrm>
          <a:prstGeom prst="rect">
            <a:avLst/>
          </a:prstGeom>
          <a:solidFill>
            <a:srgbClr val="2E3B5E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12" name="Text 14">
            <a:extLst>
              <a:ext uri="{FF2B5EF4-FFF2-40B4-BE49-F238E27FC236}">
                <a16:creationId xmlns:a16="http://schemas.microsoft.com/office/drawing/2014/main" id="{06E114E6-6983-7BBF-59A6-77552F948F24}"/>
              </a:ext>
            </a:extLst>
          </p:cNvPr>
          <p:cNvSpPr/>
          <p:nvPr/>
        </p:nvSpPr>
        <p:spPr>
          <a:xfrm>
            <a:off x="13571283" y="2646846"/>
            <a:ext cx="9144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Mature Engineering</a:t>
            </a:r>
            <a:endParaRPr lang="en-US" sz="4200"/>
          </a:p>
        </p:txBody>
      </p:sp>
      <p:sp>
        <p:nvSpPr>
          <p:cNvPr id="13" name="Text 15">
            <a:extLst>
              <a:ext uri="{FF2B5EF4-FFF2-40B4-BE49-F238E27FC236}">
                <a16:creationId xmlns:a16="http://schemas.microsoft.com/office/drawing/2014/main" id="{D8787F58-63CC-0468-3032-15D66E69CC4A}"/>
              </a:ext>
            </a:extLst>
          </p:cNvPr>
          <p:cNvSpPr/>
          <p:nvPr/>
        </p:nvSpPr>
        <p:spPr>
          <a:xfrm>
            <a:off x="13589571" y="3414942"/>
            <a:ext cx="9144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00" b="1" kern="0" spc="200">
                <a:solidFill>
                  <a:srgbClr val="C9D6F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PRODUCTION-GRADE</a:t>
            </a:r>
            <a:endParaRPr lang="en-US" sz="2100"/>
          </a:p>
        </p:txBody>
      </p:sp>
      <p:sp>
        <p:nvSpPr>
          <p:cNvPr id="14" name="Text 16">
            <a:extLst>
              <a:ext uri="{FF2B5EF4-FFF2-40B4-BE49-F238E27FC236}">
                <a16:creationId xmlns:a16="http://schemas.microsoft.com/office/drawing/2014/main" id="{CCCF27A9-8E53-FA72-403D-F567EB3FC0D8}"/>
              </a:ext>
            </a:extLst>
          </p:cNvPr>
          <p:cNvSpPr/>
          <p:nvPr/>
        </p:nvSpPr>
        <p:spPr>
          <a:xfrm>
            <a:off x="13571283" y="4329342"/>
            <a:ext cx="9107424" cy="45171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Edge-first: real-time on NVIDIA ORIN, Qualcomm, and FPGA</a:t>
            </a:r>
            <a:endParaRPr lang="en-US" sz="2500"/>
          </a:p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Integrated with WESCAM MX-series &amp; 3GEN FLIR: air, ground, and sea</a:t>
            </a:r>
            <a:endParaRPr lang="en-US" sz="2500"/>
          </a:p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MOSA API / ICD (Protobuf, JSON, ZeroMQ); graceful human-in-the-loop ATR command and control; TAK integration</a:t>
            </a:r>
            <a:endParaRPr lang="en-US" sz="2500"/>
          </a:p>
          <a:p>
            <a:pPr marL="406400" indent="-406400">
              <a:spcAft>
                <a:spcPts val="1800"/>
              </a:spcAft>
              <a:buSzPct val="100000"/>
              <a:buChar char="•"/>
            </a:pPr>
            <a:r>
              <a:rPr lang="en-US" sz="2500">
                <a:solidFill>
                  <a:srgbClr val="434A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Proven in U.S. Army blind tests &amp; repeated live field demos; Soldier evaluations at NTC</a:t>
            </a:r>
            <a:endParaRPr lang="en-US" sz="2500"/>
          </a:p>
        </p:txBody>
      </p:sp>
      <p:sp>
        <p:nvSpPr>
          <p:cNvPr id="15" name="Shape 17">
            <a:extLst>
              <a:ext uri="{FF2B5EF4-FFF2-40B4-BE49-F238E27FC236}">
                <a16:creationId xmlns:a16="http://schemas.microsoft.com/office/drawing/2014/main" id="{D03EFC98-B878-7938-8B1E-F14F1BD88545}"/>
              </a:ext>
            </a:extLst>
          </p:cNvPr>
          <p:cNvSpPr/>
          <p:nvPr/>
        </p:nvSpPr>
        <p:spPr>
          <a:xfrm>
            <a:off x="11376723" y="5088294"/>
            <a:ext cx="1499616" cy="1499616"/>
          </a:xfrm>
          <a:prstGeom prst="ellipse">
            <a:avLst/>
          </a:prstGeom>
          <a:solidFill>
            <a:srgbClr val="3A9BDC"/>
          </a:solidFill>
          <a:ln w="38100">
            <a:solidFill>
              <a:srgbClr val="151A2D"/>
            </a:solidFill>
            <a:prstDash val="solid"/>
          </a:ln>
          <a:effectLst>
            <a:outerShdw blurRad="88900" dist="38100" dir="54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16" name="Text 18">
            <a:extLst>
              <a:ext uri="{FF2B5EF4-FFF2-40B4-BE49-F238E27FC236}">
                <a16:creationId xmlns:a16="http://schemas.microsoft.com/office/drawing/2014/main" id="{F674732D-6F71-E6B8-F2CD-A5B94F4D8835}"/>
              </a:ext>
            </a:extLst>
          </p:cNvPr>
          <p:cNvSpPr/>
          <p:nvPr/>
        </p:nvSpPr>
        <p:spPr>
          <a:xfrm>
            <a:off x="11401109" y="5088294"/>
            <a:ext cx="1499616" cy="14996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6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</a:t>
            </a:r>
            <a:endParaRPr lang="en-US" sz="6800"/>
          </a:p>
        </p:txBody>
      </p:sp>
      <p:pic>
        <p:nvPicPr>
          <p:cNvPr id="18" name="Picture 17" descr="The image is a graph comparing the performance of a PD@FAR detector to a COVACES ACE model across various FAR levels, showing the number of false alarms at different detection thresholds.&#10;&#10;AI-generated content may be incorrect.">
            <a:extLst>
              <a:ext uri="{FF2B5EF4-FFF2-40B4-BE49-F238E27FC236}">
                <a16:creationId xmlns:a16="http://schemas.microsoft.com/office/drawing/2014/main" id="{DAC8B548-53C1-55E7-405A-353F9CD64F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160" y="8867450"/>
            <a:ext cx="4439794" cy="347471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833CED8-67DC-4730-8685-D65D278A65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9600" y="9224064"/>
            <a:ext cx="7772400" cy="279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69698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5AD80B-E0D8-AF0D-4667-C168F9F1E81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ACES BULLSEYE: Android-Deployed ATR</a:t>
            </a:r>
          </a:p>
        </p:txBody>
      </p:sp>
      <p:sp>
        <p:nvSpPr>
          <p:cNvPr id="5" name="Text 5">
            <a:extLst>
              <a:ext uri="{FF2B5EF4-FFF2-40B4-BE49-F238E27FC236}">
                <a16:creationId xmlns:a16="http://schemas.microsoft.com/office/drawing/2014/main" id="{A51961FB-C22E-731B-C5C5-8754A80402EC}"/>
              </a:ext>
            </a:extLst>
          </p:cNvPr>
          <p:cNvSpPr/>
          <p:nvPr/>
        </p:nvSpPr>
        <p:spPr>
          <a:xfrm>
            <a:off x="1098867" y="11978640"/>
            <a:ext cx="22128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828800">
              <a:defRPr/>
            </a:pPr>
            <a:r>
              <a:rPr lang="en-US" sz="34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ACES C-UAS: BULLSEYE for Phone-Based ATR</a:t>
            </a:r>
            <a:endParaRPr lang="en-US" sz="3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BullseyeDemoWarden_compressed">
            <a:hlinkClick r:id="" action="ppaction://media"/>
            <a:extLst>
              <a:ext uri="{FF2B5EF4-FFF2-40B4-BE49-F238E27FC236}">
                <a16:creationId xmlns:a16="http://schemas.microsoft.com/office/drawing/2014/main" id="{005D9239-9213-572D-FC44-025292439B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00744" y="2443597"/>
            <a:ext cx="16951188" cy="953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4319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1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FBA6F72-617D-5251-D5F7-105E4BB43CF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Edge Implementations</a:t>
            </a:r>
          </a:p>
        </p:txBody>
      </p:sp>
      <p:sp>
        <p:nvSpPr>
          <p:cNvPr id="15" name="Slide Number Placeholder 3">
            <a:extLst>
              <a:ext uri="{FF2B5EF4-FFF2-40B4-BE49-F238E27FC236}">
                <a16:creationId xmlns:a16="http://schemas.microsoft.com/office/drawing/2014/main" id="{B0CDDBE9-CCBA-6D56-8D54-0EDCC2367AE6}"/>
              </a:ext>
            </a:extLst>
          </p:cNvPr>
          <p:cNvSpPr txBox="1">
            <a:spLocks/>
          </p:cNvSpPr>
          <p:nvPr/>
        </p:nvSpPr>
        <p:spPr>
          <a:xfrm>
            <a:off x="21767563" y="12712701"/>
            <a:ext cx="942993" cy="730250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1pPr>
            <a:lvl2pPr marL="0" marR="0" indent="2286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2pPr>
            <a:lvl3pPr marL="0" marR="0" indent="4572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3pPr>
            <a:lvl4pPr marL="0" marR="0" indent="6858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4pPr>
            <a:lvl5pPr marL="0" marR="0" indent="9144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5pPr>
            <a:lvl6pPr marL="0" marR="0" indent="11430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6pPr>
            <a:lvl7pPr marL="0" marR="0" indent="13716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7pPr>
            <a:lvl8pPr marL="0" marR="0" indent="16002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8pPr>
            <a:lvl9pPr marL="0" marR="0" indent="182880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fld id="{D5FBA05E-802D-7740-8636-E0251471BC44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FCB07F0-DE2A-D52D-1414-49D9BE5E32FD}"/>
              </a:ext>
            </a:extLst>
          </p:cNvPr>
          <p:cNvSpPr txBox="1">
            <a:spLocks/>
          </p:cNvSpPr>
          <p:nvPr/>
        </p:nvSpPr>
        <p:spPr>
          <a:xfrm>
            <a:off x="990010" y="1782355"/>
            <a:ext cx="9704614" cy="10606406"/>
          </a:xfrm>
          <a:prstGeom prst="rect">
            <a:avLst/>
          </a:prstGeom>
        </p:spPr>
        <p:txBody>
          <a:bodyPr vert="horz" lIns="182880" tIns="91440" rIns="182880" bIns="9144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§"/>
              <a:defRPr sz="18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defRPr sz="18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defRPr sz="16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defRPr sz="16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§"/>
              <a:defRPr sz="1400" b="0" i="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>
                <a:latin typeface="+mn-lt"/>
              </a:rPr>
              <a:t> We’ve taken AI/ML pipelines and put them on low-power devices</a:t>
            </a:r>
          </a:p>
          <a:p>
            <a:pPr lvl="1"/>
            <a:r>
              <a:rPr lang="en-US" sz="3600">
                <a:latin typeface="+mn-lt"/>
              </a:rPr>
              <a:t>Android</a:t>
            </a:r>
          </a:p>
          <a:p>
            <a:pPr lvl="1"/>
            <a:r>
              <a:rPr lang="en-US" sz="3600">
                <a:latin typeface="+mn-lt"/>
              </a:rPr>
              <a:t>iPhone</a:t>
            </a:r>
          </a:p>
          <a:p>
            <a:pPr lvl="1"/>
            <a:r>
              <a:rPr lang="en-US" sz="3600">
                <a:latin typeface="+mn-lt"/>
              </a:rPr>
              <a:t>FPGA</a:t>
            </a:r>
          </a:p>
          <a:p>
            <a:pPr lvl="1"/>
            <a:r>
              <a:rPr lang="en-US" sz="3600">
                <a:latin typeface="+mn-lt"/>
              </a:rPr>
              <a:t>IBM </a:t>
            </a:r>
            <a:r>
              <a:rPr lang="en-US" sz="3600" err="1">
                <a:latin typeface="+mn-lt"/>
              </a:rPr>
              <a:t>NorthPole</a:t>
            </a:r>
            <a:endParaRPr lang="en-US" sz="3600">
              <a:latin typeface="+mn-lt"/>
            </a:endParaRPr>
          </a:p>
          <a:p>
            <a:pPr lvl="1"/>
            <a:endParaRPr lang="en-US" sz="3600">
              <a:latin typeface="+mn-lt"/>
            </a:endParaRPr>
          </a:p>
        </p:txBody>
      </p:sp>
      <p:pic>
        <p:nvPicPr>
          <p:cNvPr id="18" name="PHONAN">
            <a:hlinkClick r:id="" action="ppaction://media"/>
            <a:extLst>
              <a:ext uri="{FF2B5EF4-FFF2-40B4-BE49-F238E27FC236}">
                <a16:creationId xmlns:a16="http://schemas.microsoft.com/office/drawing/2014/main" id="{8B25ED51-AB13-60C6-5B9F-659A74F756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904713" y="5294594"/>
            <a:ext cx="6549711" cy="368421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DA47D3A-9024-BA78-8783-8DECA633D7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010" y="5958838"/>
            <a:ext cx="9304632" cy="619058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EAFDB28-3AE9-E763-F293-8586835A4B04}"/>
              </a:ext>
            </a:extLst>
          </p:cNvPr>
          <p:cNvSpPr txBox="1"/>
          <p:nvPr/>
        </p:nvSpPr>
        <p:spPr>
          <a:xfrm>
            <a:off x="19771897" y="6666529"/>
            <a:ext cx="31900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>
                <a:latin typeface="Helvetica" pitchFamily="2" charset="0"/>
                <a:cs typeface="+mj-cs"/>
              </a:rPr>
              <a:t>Vehicle detector on iPhone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060EF52-A233-A00F-D7AB-FC3821BC405D}"/>
              </a:ext>
            </a:extLst>
          </p:cNvPr>
          <p:cNvSpPr txBox="1"/>
          <p:nvPr/>
        </p:nvSpPr>
        <p:spPr>
          <a:xfrm>
            <a:off x="19771897" y="10390434"/>
            <a:ext cx="29372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/>
              <a:t>UAS detector on Android</a:t>
            </a:r>
          </a:p>
        </p:txBody>
      </p:sp>
      <p:pic>
        <p:nvPicPr>
          <p:cNvPr id="24" name="demo_parkinglot_detector_trimmed">
            <a:hlinkClick r:id="" action="ppaction://media"/>
            <a:extLst>
              <a:ext uri="{FF2B5EF4-FFF2-40B4-BE49-F238E27FC236}">
                <a16:creationId xmlns:a16="http://schemas.microsoft.com/office/drawing/2014/main" id="{022C1098-7DF9-03A2-D5EA-96C062D0143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904714" y="9138512"/>
            <a:ext cx="6549710" cy="368421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F2A2DF1-D8A7-6CAA-8AEA-9B99DF85DE4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39519" y="1272396"/>
            <a:ext cx="5880100" cy="39116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2BA83DA-C42D-5800-6DD3-B07BCAFD46D8}"/>
              </a:ext>
            </a:extLst>
          </p:cNvPr>
          <p:cNvSpPr txBox="1"/>
          <p:nvPr/>
        </p:nvSpPr>
        <p:spPr>
          <a:xfrm>
            <a:off x="19645524" y="2627780"/>
            <a:ext cx="31900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>
                <a:latin typeface="Helvetica" pitchFamily="2" charset="0"/>
                <a:cs typeface="+mj-cs"/>
              </a:rPr>
              <a:t>We’ve deployed ATR on CMOSS</a:t>
            </a:r>
          </a:p>
        </p:txBody>
      </p:sp>
    </p:spTree>
    <p:extLst>
      <p:ext uri="{BB962C8B-B14F-4D97-AF65-F5344CB8AC3E}">
        <p14:creationId xmlns:p14="http://schemas.microsoft.com/office/powerpoint/2010/main" val="17104348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9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676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FD425D-EB05-013F-32D5-109D9B4E47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Proven in the Field</a:t>
            </a:r>
          </a:p>
        </p:txBody>
      </p:sp>
      <p:sp>
        <p:nvSpPr>
          <p:cNvPr id="31" name="Text 3">
            <a:extLst>
              <a:ext uri="{FF2B5EF4-FFF2-40B4-BE49-F238E27FC236}">
                <a16:creationId xmlns:a16="http://schemas.microsoft.com/office/drawing/2014/main" id="{7362CDF1-142F-6356-2165-71AF8ADE2A06}"/>
              </a:ext>
            </a:extLst>
          </p:cNvPr>
          <p:cNvSpPr/>
          <p:nvPr/>
        </p:nvSpPr>
        <p:spPr>
          <a:xfrm>
            <a:off x="1098868" y="1865376"/>
            <a:ext cx="2218883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70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Soldier-operated, blind-tested against novel targets, and integrated on real platforms — across air, ground, sea, and counter-UAS.</a:t>
            </a:r>
            <a:endParaRPr lang="en-US" sz="2700">
              <a:solidFill>
                <a:schemeClr val="tx1"/>
              </a:solidFill>
            </a:endParaRPr>
          </a:p>
        </p:txBody>
      </p:sp>
      <p:sp>
        <p:nvSpPr>
          <p:cNvPr id="32" name="Text 6">
            <a:extLst>
              <a:ext uri="{FF2B5EF4-FFF2-40B4-BE49-F238E27FC236}">
                <a16:creationId xmlns:a16="http://schemas.microsoft.com/office/drawing/2014/main" id="{0885FAC9-A712-AC91-9B2C-3F1A6F7044BA}"/>
              </a:ext>
            </a:extLst>
          </p:cNvPr>
          <p:cNvSpPr/>
          <p:nvPr/>
        </p:nvSpPr>
        <p:spPr>
          <a:xfrm>
            <a:off x="1098868" y="11978640"/>
            <a:ext cx="2218883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200" b="1" i="1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Tested Where It Matters: In the Field, in Soldiers' Hands</a:t>
            </a:r>
            <a:endParaRPr lang="en-US" sz="3200"/>
          </a:p>
        </p:txBody>
      </p:sp>
      <p:sp>
        <p:nvSpPr>
          <p:cNvPr id="33" name="Shape 7">
            <a:extLst>
              <a:ext uri="{FF2B5EF4-FFF2-40B4-BE49-F238E27FC236}">
                <a16:creationId xmlns:a16="http://schemas.microsoft.com/office/drawing/2014/main" id="{EF38848F-5E01-4710-8684-32D5A0F1692E}"/>
              </a:ext>
            </a:extLst>
          </p:cNvPr>
          <p:cNvSpPr/>
          <p:nvPr/>
        </p:nvSpPr>
        <p:spPr>
          <a:xfrm>
            <a:off x="1098867" y="2834640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34" name="Shape 8">
            <a:extLst>
              <a:ext uri="{FF2B5EF4-FFF2-40B4-BE49-F238E27FC236}">
                <a16:creationId xmlns:a16="http://schemas.microsoft.com/office/drawing/2014/main" id="{03255E84-BA34-EB5D-5807-FBD6512F4001}"/>
              </a:ext>
            </a:extLst>
          </p:cNvPr>
          <p:cNvSpPr/>
          <p:nvPr/>
        </p:nvSpPr>
        <p:spPr>
          <a:xfrm>
            <a:off x="1098867" y="2834640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35" name="Text 9">
            <a:extLst>
              <a:ext uri="{FF2B5EF4-FFF2-40B4-BE49-F238E27FC236}">
                <a16:creationId xmlns:a16="http://schemas.microsoft.com/office/drawing/2014/main" id="{29862AFE-52AF-7780-1E6E-7275B998154D}"/>
              </a:ext>
            </a:extLst>
          </p:cNvPr>
          <p:cNvSpPr/>
          <p:nvPr/>
        </p:nvSpPr>
        <p:spPr>
          <a:xfrm>
            <a:off x="1537779" y="3163824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SOLDIER-OPERATED</a:t>
            </a:r>
            <a:endParaRPr lang="en-US" sz="1800"/>
          </a:p>
        </p:txBody>
      </p:sp>
      <p:sp>
        <p:nvSpPr>
          <p:cNvPr id="36" name="Text 10">
            <a:extLst>
              <a:ext uri="{FF2B5EF4-FFF2-40B4-BE49-F238E27FC236}">
                <a16:creationId xmlns:a16="http://schemas.microsoft.com/office/drawing/2014/main" id="{74FCCFEC-B7E2-3D2B-09F5-7FBAE998C938}"/>
              </a:ext>
            </a:extLst>
          </p:cNvPr>
          <p:cNvSpPr/>
          <p:nvPr/>
        </p:nvSpPr>
        <p:spPr>
          <a:xfrm>
            <a:off x="1537779" y="3675888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NTC, Fort Irwin</a:t>
            </a:r>
            <a:endParaRPr lang="en-US" sz="3000"/>
          </a:p>
        </p:txBody>
      </p:sp>
      <p:sp>
        <p:nvSpPr>
          <p:cNvPr id="37" name="Text 11">
            <a:extLst>
              <a:ext uri="{FF2B5EF4-FFF2-40B4-BE49-F238E27FC236}">
                <a16:creationId xmlns:a16="http://schemas.microsoft.com/office/drawing/2014/main" id="{C47F4D57-AAFB-537D-5F34-9683C96CFC55}"/>
              </a:ext>
            </a:extLst>
          </p:cNvPr>
          <p:cNvSpPr/>
          <p:nvPr/>
        </p:nvSpPr>
        <p:spPr>
          <a:xfrm>
            <a:off x="1537779" y="4407408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ATR in soldiers' hands through extended force-on-force training rotations.</a:t>
            </a:r>
            <a:endParaRPr lang="en-US" sz="2200"/>
          </a:p>
        </p:txBody>
      </p:sp>
      <p:sp>
        <p:nvSpPr>
          <p:cNvPr id="38" name="Shape 12">
            <a:extLst>
              <a:ext uri="{FF2B5EF4-FFF2-40B4-BE49-F238E27FC236}">
                <a16:creationId xmlns:a16="http://schemas.microsoft.com/office/drawing/2014/main" id="{411B5D1D-5BAD-FDF2-8364-A469B453A8B2}"/>
              </a:ext>
            </a:extLst>
          </p:cNvPr>
          <p:cNvSpPr/>
          <p:nvPr/>
        </p:nvSpPr>
        <p:spPr>
          <a:xfrm>
            <a:off x="6760375" y="2834640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39" name="Shape 13">
            <a:extLst>
              <a:ext uri="{FF2B5EF4-FFF2-40B4-BE49-F238E27FC236}">
                <a16:creationId xmlns:a16="http://schemas.microsoft.com/office/drawing/2014/main" id="{5CEDE4D3-E4A7-CB16-8936-4F4F8C4132DB}"/>
              </a:ext>
            </a:extLst>
          </p:cNvPr>
          <p:cNvSpPr/>
          <p:nvPr/>
        </p:nvSpPr>
        <p:spPr>
          <a:xfrm>
            <a:off x="6760375" y="2834640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40" name="Text 14">
            <a:extLst>
              <a:ext uri="{FF2B5EF4-FFF2-40B4-BE49-F238E27FC236}">
                <a16:creationId xmlns:a16="http://schemas.microsoft.com/office/drawing/2014/main" id="{5788EEE1-90C0-61B2-A755-7E65A94DB92A}"/>
              </a:ext>
            </a:extLst>
          </p:cNvPr>
          <p:cNvSpPr/>
          <p:nvPr/>
        </p:nvSpPr>
        <p:spPr>
          <a:xfrm>
            <a:off x="7199287" y="3163824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BLIND · NATO</a:t>
            </a:r>
            <a:endParaRPr lang="en-US" sz="1800"/>
          </a:p>
        </p:txBody>
      </p:sp>
      <p:sp>
        <p:nvSpPr>
          <p:cNvPr id="41" name="Text 15">
            <a:extLst>
              <a:ext uri="{FF2B5EF4-FFF2-40B4-BE49-F238E27FC236}">
                <a16:creationId xmlns:a16="http://schemas.microsoft.com/office/drawing/2014/main" id="{5AF5006F-68DF-CB63-45B1-DD37D8DA764D}"/>
              </a:ext>
            </a:extLst>
          </p:cNvPr>
          <p:cNvSpPr/>
          <p:nvPr/>
        </p:nvSpPr>
        <p:spPr>
          <a:xfrm>
            <a:off x="7199287" y="3675888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Hohenfels, Germany</a:t>
            </a:r>
            <a:endParaRPr lang="en-US" sz="3000"/>
          </a:p>
        </p:txBody>
      </p:sp>
      <p:sp>
        <p:nvSpPr>
          <p:cNvPr id="42" name="Text 16">
            <a:extLst>
              <a:ext uri="{FF2B5EF4-FFF2-40B4-BE49-F238E27FC236}">
                <a16:creationId xmlns:a16="http://schemas.microsoft.com/office/drawing/2014/main" id="{DA24F591-7BDF-9824-7C1A-C9CC53BB7010}"/>
              </a:ext>
            </a:extLst>
          </p:cNvPr>
          <p:cNvSpPr/>
          <p:nvPr/>
        </p:nvSpPr>
        <p:spPr>
          <a:xfrm>
            <a:off x="7199287" y="4407408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Blind tests in NATO force-on-force exercises against ground vehicles never seen in training.</a:t>
            </a:r>
            <a:endParaRPr lang="en-US" sz="2200"/>
          </a:p>
        </p:txBody>
      </p:sp>
      <p:sp>
        <p:nvSpPr>
          <p:cNvPr id="43" name="Shape 17">
            <a:extLst>
              <a:ext uri="{FF2B5EF4-FFF2-40B4-BE49-F238E27FC236}">
                <a16:creationId xmlns:a16="http://schemas.microsoft.com/office/drawing/2014/main" id="{B3D0F5B7-F41D-821A-44DC-F574C7897158}"/>
              </a:ext>
            </a:extLst>
          </p:cNvPr>
          <p:cNvSpPr/>
          <p:nvPr/>
        </p:nvSpPr>
        <p:spPr>
          <a:xfrm>
            <a:off x="12421883" y="2834640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44" name="Shape 18">
            <a:extLst>
              <a:ext uri="{FF2B5EF4-FFF2-40B4-BE49-F238E27FC236}">
                <a16:creationId xmlns:a16="http://schemas.microsoft.com/office/drawing/2014/main" id="{7DDBA76F-42CF-33D4-81CE-EA6DD084E6A5}"/>
              </a:ext>
            </a:extLst>
          </p:cNvPr>
          <p:cNvSpPr/>
          <p:nvPr/>
        </p:nvSpPr>
        <p:spPr>
          <a:xfrm>
            <a:off x="12421883" y="2834640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45" name="Text 19">
            <a:extLst>
              <a:ext uri="{FF2B5EF4-FFF2-40B4-BE49-F238E27FC236}">
                <a16:creationId xmlns:a16="http://schemas.microsoft.com/office/drawing/2014/main" id="{339227C4-952A-1B2A-E520-E0803BC2596F}"/>
              </a:ext>
            </a:extLst>
          </p:cNvPr>
          <p:cNvSpPr/>
          <p:nvPr/>
        </p:nvSpPr>
        <p:spPr>
          <a:xfrm>
            <a:off x="12860795" y="3163824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PLATFORM INTEGRATION</a:t>
            </a:r>
            <a:endParaRPr lang="en-US" sz="1800"/>
          </a:p>
        </p:txBody>
      </p:sp>
      <p:sp>
        <p:nvSpPr>
          <p:cNvPr id="46" name="Text 20">
            <a:extLst>
              <a:ext uri="{FF2B5EF4-FFF2-40B4-BE49-F238E27FC236}">
                <a16:creationId xmlns:a16="http://schemas.microsoft.com/office/drawing/2014/main" id="{FED07DED-A693-B20E-A59C-93E765900AA2}"/>
              </a:ext>
            </a:extLst>
          </p:cNvPr>
          <p:cNvSpPr/>
          <p:nvPr/>
        </p:nvSpPr>
        <p:spPr>
          <a:xfrm>
            <a:off x="12860795" y="3675888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M1113 (PCC) &amp; Bradley</a:t>
            </a:r>
            <a:endParaRPr lang="en-US" sz="3000"/>
          </a:p>
        </p:txBody>
      </p:sp>
      <p:sp>
        <p:nvSpPr>
          <p:cNvPr id="47" name="Text 21">
            <a:extLst>
              <a:ext uri="{FF2B5EF4-FFF2-40B4-BE49-F238E27FC236}">
                <a16:creationId xmlns:a16="http://schemas.microsoft.com/office/drawing/2014/main" id="{FC50C28F-505B-F00D-34E7-88B1A1895F83}"/>
              </a:ext>
            </a:extLst>
          </p:cNvPr>
          <p:cNvSpPr/>
          <p:nvPr/>
        </p:nvSpPr>
        <p:spPr>
          <a:xfrm>
            <a:off x="12860795" y="4407408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ATR integrated onto M1113 (Project Convergence) and Bradley fighting vehicles (NTC).</a:t>
            </a:r>
            <a:endParaRPr lang="en-US" sz="2200"/>
          </a:p>
        </p:txBody>
      </p:sp>
      <p:sp>
        <p:nvSpPr>
          <p:cNvPr id="48" name="Shape 22">
            <a:extLst>
              <a:ext uri="{FF2B5EF4-FFF2-40B4-BE49-F238E27FC236}">
                <a16:creationId xmlns:a16="http://schemas.microsoft.com/office/drawing/2014/main" id="{EA23A78F-2771-9EA6-8728-A32C09E3A6A9}"/>
              </a:ext>
            </a:extLst>
          </p:cNvPr>
          <p:cNvSpPr/>
          <p:nvPr/>
        </p:nvSpPr>
        <p:spPr>
          <a:xfrm>
            <a:off x="18083389" y="2834640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49" name="Shape 23">
            <a:extLst>
              <a:ext uri="{FF2B5EF4-FFF2-40B4-BE49-F238E27FC236}">
                <a16:creationId xmlns:a16="http://schemas.microsoft.com/office/drawing/2014/main" id="{035B7DC0-FF91-C387-9E68-8DC0C3C1782E}"/>
              </a:ext>
            </a:extLst>
          </p:cNvPr>
          <p:cNvSpPr/>
          <p:nvPr/>
        </p:nvSpPr>
        <p:spPr>
          <a:xfrm>
            <a:off x="18083389" y="2834640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50" name="Text 24">
            <a:extLst>
              <a:ext uri="{FF2B5EF4-FFF2-40B4-BE49-F238E27FC236}">
                <a16:creationId xmlns:a16="http://schemas.microsoft.com/office/drawing/2014/main" id="{CDEB0D84-7ABD-0FD6-3AB8-CBFD55F09BDA}"/>
              </a:ext>
            </a:extLst>
          </p:cNvPr>
          <p:cNvSpPr/>
          <p:nvPr/>
        </p:nvSpPr>
        <p:spPr>
          <a:xfrm>
            <a:off x="18522301" y="3163824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ROTORCRAFT</a:t>
            </a:r>
            <a:endParaRPr lang="en-US" sz="1800"/>
          </a:p>
        </p:txBody>
      </p:sp>
      <p:sp>
        <p:nvSpPr>
          <p:cNvPr id="51" name="Text 25">
            <a:extLst>
              <a:ext uri="{FF2B5EF4-FFF2-40B4-BE49-F238E27FC236}">
                <a16:creationId xmlns:a16="http://schemas.microsoft.com/office/drawing/2014/main" id="{38E8DF16-636F-94E9-4886-5BFC8D586DF3}"/>
              </a:ext>
            </a:extLst>
          </p:cNvPr>
          <p:cNvSpPr/>
          <p:nvPr/>
        </p:nvSpPr>
        <p:spPr>
          <a:xfrm>
            <a:off x="18522301" y="3675888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Army EDGE / Blackhawk</a:t>
            </a:r>
            <a:endParaRPr lang="en-US" sz="3000"/>
          </a:p>
        </p:txBody>
      </p:sp>
      <p:sp>
        <p:nvSpPr>
          <p:cNvPr id="52" name="Text 26">
            <a:extLst>
              <a:ext uri="{FF2B5EF4-FFF2-40B4-BE49-F238E27FC236}">
                <a16:creationId xmlns:a16="http://schemas.microsoft.com/office/drawing/2014/main" id="{53434D0E-4B95-FDA3-FE57-A30E0AA2421D}"/>
              </a:ext>
            </a:extLst>
          </p:cNvPr>
          <p:cNvSpPr/>
          <p:nvPr/>
        </p:nvSpPr>
        <p:spPr>
          <a:xfrm>
            <a:off x="18522301" y="4407408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ATR integrated into Blackhawk rotorcraft at the Army EDGE event.</a:t>
            </a:r>
            <a:endParaRPr lang="en-US" sz="2200"/>
          </a:p>
        </p:txBody>
      </p:sp>
      <p:sp>
        <p:nvSpPr>
          <p:cNvPr id="53" name="Shape 27">
            <a:extLst>
              <a:ext uri="{FF2B5EF4-FFF2-40B4-BE49-F238E27FC236}">
                <a16:creationId xmlns:a16="http://schemas.microsoft.com/office/drawing/2014/main" id="{FBD1DFB3-E7C1-270C-670A-D4EB4332351C}"/>
              </a:ext>
            </a:extLst>
          </p:cNvPr>
          <p:cNvSpPr/>
          <p:nvPr/>
        </p:nvSpPr>
        <p:spPr>
          <a:xfrm>
            <a:off x="1098867" y="7479792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54" name="Shape 28">
            <a:extLst>
              <a:ext uri="{FF2B5EF4-FFF2-40B4-BE49-F238E27FC236}">
                <a16:creationId xmlns:a16="http://schemas.microsoft.com/office/drawing/2014/main" id="{AE7B0643-8EEF-88B6-6DF9-39E8B43420AF}"/>
              </a:ext>
            </a:extLst>
          </p:cNvPr>
          <p:cNvSpPr/>
          <p:nvPr/>
        </p:nvSpPr>
        <p:spPr>
          <a:xfrm>
            <a:off x="1098867" y="7479792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55" name="Text 29">
            <a:extLst>
              <a:ext uri="{FF2B5EF4-FFF2-40B4-BE49-F238E27FC236}">
                <a16:creationId xmlns:a16="http://schemas.microsoft.com/office/drawing/2014/main" id="{2B24855A-E607-D358-58AD-DF4515519DF5}"/>
              </a:ext>
            </a:extLst>
          </p:cNvPr>
          <p:cNvSpPr/>
          <p:nvPr/>
        </p:nvSpPr>
        <p:spPr>
          <a:xfrm>
            <a:off x="1537779" y="7808976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AIR-TO-GROUND</a:t>
            </a:r>
            <a:endParaRPr lang="en-US" sz="1800"/>
          </a:p>
        </p:txBody>
      </p:sp>
      <p:sp>
        <p:nvSpPr>
          <p:cNvPr id="56" name="Text 30">
            <a:extLst>
              <a:ext uri="{FF2B5EF4-FFF2-40B4-BE49-F238E27FC236}">
                <a16:creationId xmlns:a16="http://schemas.microsoft.com/office/drawing/2014/main" id="{C4327D56-0F7D-C82B-2EBB-F98DF311B4F7}"/>
              </a:ext>
            </a:extLst>
          </p:cNvPr>
          <p:cNvSpPr/>
          <p:nvPr/>
        </p:nvSpPr>
        <p:spPr>
          <a:xfrm>
            <a:off x="1537779" y="8321040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Eglin AFB</a:t>
            </a:r>
            <a:endParaRPr lang="en-US" sz="3000"/>
          </a:p>
        </p:txBody>
      </p:sp>
      <p:sp>
        <p:nvSpPr>
          <p:cNvPr id="57" name="Text 31">
            <a:extLst>
              <a:ext uri="{FF2B5EF4-FFF2-40B4-BE49-F238E27FC236}">
                <a16:creationId xmlns:a16="http://schemas.microsoft.com/office/drawing/2014/main" id="{4E8FC31B-614B-84DE-A668-122539393CAB}"/>
              </a:ext>
            </a:extLst>
          </p:cNvPr>
          <p:cNvSpPr/>
          <p:nvPr/>
        </p:nvSpPr>
        <p:spPr>
          <a:xfrm>
            <a:off x="1537779" y="9052560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Air-to-ground ATR demonstration.</a:t>
            </a:r>
            <a:endParaRPr lang="en-US" sz="2200"/>
          </a:p>
        </p:txBody>
      </p:sp>
      <p:sp>
        <p:nvSpPr>
          <p:cNvPr id="58" name="Shape 32">
            <a:extLst>
              <a:ext uri="{FF2B5EF4-FFF2-40B4-BE49-F238E27FC236}">
                <a16:creationId xmlns:a16="http://schemas.microsoft.com/office/drawing/2014/main" id="{0F84F74D-8657-3874-5D09-0FA6BE4AB878}"/>
              </a:ext>
            </a:extLst>
          </p:cNvPr>
          <p:cNvSpPr/>
          <p:nvPr/>
        </p:nvSpPr>
        <p:spPr>
          <a:xfrm>
            <a:off x="6760375" y="7479792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59" name="Shape 33">
            <a:extLst>
              <a:ext uri="{FF2B5EF4-FFF2-40B4-BE49-F238E27FC236}">
                <a16:creationId xmlns:a16="http://schemas.microsoft.com/office/drawing/2014/main" id="{AAE0C2A1-D131-EA78-A10A-B2F8E21DC315}"/>
              </a:ext>
            </a:extLst>
          </p:cNvPr>
          <p:cNvSpPr/>
          <p:nvPr/>
        </p:nvSpPr>
        <p:spPr>
          <a:xfrm>
            <a:off x="6760375" y="7479792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60" name="Text 34">
            <a:extLst>
              <a:ext uri="{FF2B5EF4-FFF2-40B4-BE49-F238E27FC236}">
                <a16:creationId xmlns:a16="http://schemas.microsoft.com/office/drawing/2014/main" id="{1C77CE98-E677-E82A-6F9A-671720AC789C}"/>
              </a:ext>
            </a:extLst>
          </p:cNvPr>
          <p:cNvSpPr/>
          <p:nvPr/>
        </p:nvSpPr>
        <p:spPr>
          <a:xfrm>
            <a:off x="7199287" y="7808976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 &amp; GROUND</a:t>
            </a:r>
            <a:endParaRPr lang="en-US" sz="1800"/>
          </a:p>
        </p:txBody>
      </p:sp>
      <p:sp>
        <p:nvSpPr>
          <p:cNvPr id="61" name="Text 35">
            <a:extLst>
              <a:ext uri="{FF2B5EF4-FFF2-40B4-BE49-F238E27FC236}">
                <a16:creationId xmlns:a16="http://schemas.microsoft.com/office/drawing/2014/main" id="{FF37E9FD-0920-5825-5D76-BCD122469FB4}"/>
              </a:ext>
            </a:extLst>
          </p:cNvPr>
          <p:cNvSpPr/>
          <p:nvPr/>
        </p:nvSpPr>
        <p:spPr>
          <a:xfrm>
            <a:off x="7199287" y="8321040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Fort A.P. Hill</a:t>
            </a:r>
            <a:endParaRPr lang="en-US" sz="3000"/>
          </a:p>
        </p:txBody>
      </p:sp>
      <p:sp>
        <p:nvSpPr>
          <p:cNvPr id="62" name="Text 36">
            <a:extLst>
              <a:ext uri="{FF2B5EF4-FFF2-40B4-BE49-F238E27FC236}">
                <a16:creationId xmlns:a16="http://schemas.microsoft.com/office/drawing/2014/main" id="{12F1A152-38F9-24DD-5F02-AE83AD9E8F9C}"/>
              </a:ext>
            </a:extLst>
          </p:cNvPr>
          <p:cNvSpPr/>
          <p:nvPr/>
        </p:nvSpPr>
        <p:spPr>
          <a:xfrm>
            <a:off x="7199287" y="9052560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Air-to-ground and ground-to-ground ATR demonstrations.</a:t>
            </a:r>
            <a:endParaRPr lang="en-US" sz="2200"/>
          </a:p>
        </p:txBody>
      </p:sp>
      <p:sp>
        <p:nvSpPr>
          <p:cNvPr id="63" name="Shape 37">
            <a:extLst>
              <a:ext uri="{FF2B5EF4-FFF2-40B4-BE49-F238E27FC236}">
                <a16:creationId xmlns:a16="http://schemas.microsoft.com/office/drawing/2014/main" id="{62ECDD7F-F9F7-72B6-D924-0D97F08681ED}"/>
              </a:ext>
            </a:extLst>
          </p:cNvPr>
          <p:cNvSpPr/>
          <p:nvPr/>
        </p:nvSpPr>
        <p:spPr>
          <a:xfrm>
            <a:off x="12421883" y="7479792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64" name="Shape 38">
            <a:extLst>
              <a:ext uri="{FF2B5EF4-FFF2-40B4-BE49-F238E27FC236}">
                <a16:creationId xmlns:a16="http://schemas.microsoft.com/office/drawing/2014/main" id="{852B26F4-49C8-37FF-FA12-16DBABC2062A}"/>
              </a:ext>
            </a:extLst>
          </p:cNvPr>
          <p:cNvSpPr/>
          <p:nvPr/>
        </p:nvSpPr>
        <p:spPr>
          <a:xfrm>
            <a:off x="12421883" y="7479792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65" name="Text 39">
            <a:extLst>
              <a:ext uri="{FF2B5EF4-FFF2-40B4-BE49-F238E27FC236}">
                <a16:creationId xmlns:a16="http://schemas.microsoft.com/office/drawing/2014/main" id="{62B0AD06-E245-6487-9C38-A7EC3BF887F9}"/>
              </a:ext>
            </a:extLst>
          </p:cNvPr>
          <p:cNvSpPr/>
          <p:nvPr/>
        </p:nvSpPr>
        <p:spPr>
          <a:xfrm>
            <a:off x="12860795" y="7808976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BLIND · MARITIME</a:t>
            </a:r>
            <a:endParaRPr lang="en-US" sz="1800"/>
          </a:p>
        </p:txBody>
      </p:sp>
      <p:sp>
        <p:nvSpPr>
          <p:cNvPr id="66" name="Text 40">
            <a:extLst>
              <a:ext uri="{FF2B5EF4-FFF2-40B4-BE49-F238E27FC236}">
                <a16:creationId xmlns:a16="http://schemas.microsoft.com/office/drawing/2014/main" id="{FEDC0B1A-5DA0-10AD-1C0D-2D7A09A77A3F}"/>
              </a:ext>
            </a:extLst>
          </p:cNvPr>
          <p:cNvSpPr/>
          <p:nvPr/>
        </p:nvSpPr>
        <p:spPr>
          <a:xfrm>
            <a:off x="12860795" y="8321040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NSWC Dahlgren</a:t>
            </a:r>
            <a:endParaRPr lang="en-US" sz="3000"/>
          </a:p>
        </p:txBody>
      </p:sp>
      <p:sp>
        <p:nvSpPr>
          <p:cNvPr id="67" name="Text 41">
            <a:extLst>
              <a:ext uri="{FF2B5EF4-FFF2-40B4-BE49-F238E27FC236}">
                <a16:creationId xmlns:a16="http://schemas.microsoft.com/office/drawing/2014/main" id="{60AE044A-0CAC-863D-51B9-842B593AD0D0}"/>
              </a:ext>
            </a:extLst>
          </p:cNvPr>
          <p:cNvSpPr/>
          <p:nvPr/>
        </p:nvSpPr>
        <p:spPr>
          <a:xfrm>
            <a:off x="12860795" y="9052560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Blind ATR tests at the Naval Surface Warfare Center.</a:t>
            </a:r>
            <a:endParaRPr lang="en-US" sz="2200"/>
          </a:p>
        </p:txBody>
      </p:sp>
      <p:sp>
        <p:nvSpPr>
          <p:cNvPr id="68" name="Shape 42">
            <a:extLst>
              <a:ext uri="{FF2B5EF4-FFF2-40B4-BE49-F238E27FC236}">
                <a16:creationId xmlns:a16="http://schemas.microsoft.com/office/drawing/2014/main" id="{5392FB5A-6A4F-D49E-D35C-E83A09F18169}"/>
              </a:ext>
            </a:extLst>
          </p:cNvPr>
          <p:cNvSpPr/>
          <p:nvPr/>
        </p:nvSpPr>
        <p:spPr>
          <a:xfrm>
            <a:off x="18083389" y="7479792"/>
            <a:ext cx="5204308" cy="413308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5400000" algn="bl" rotWithShape="0">
              <a:srgbClr val="000000">
                <a:alpha val="26000"/>
              </a:srgbClr>
            </a:outerShdw>
          </a:effectLst>
        </p:spPr>
        <p:txBody>
          <a:bodyPr/>
          <a:lstStyle/>
          <a:p>
            <a:endParaRPr lang="en-US" sz="7200"/>
          </a:p>
        </p:txBody>
      </p:sp>
      <p:sp>
        <p:nvSpPr>
          <p:cNvPr id="69" name="Shape 43">
            <a:extLst>
              <a:ext uri="{FF2B5EF4-FFF2-40B4-BE49-F238E27FC236}">
                <a16:creationId xmlns:a16="http://schemas.microsoft.com/office/drawing/2014/main" id="{F389A714-326D-1044-2B96-1B0316A26907}"/>
              </a:ext>
            </a:extLst>
          </p:cNvPr>
          <p:cNvSpPr/>
          <p:nvPr/>
        </p:nvSpPr>
        <p:spPr>
          <a:xfrm>
            <a:off x="18083389" y="7479792"/>
            <a:ext cx="146304" cy="4133088"/>
          </a:xfrm>
          <a:prstGeom prst="rect">
            <a:avLst/>
          </a:prstGeom>
          <a:solidFill>
            <a:srgbClr val="1F5FDB"/>
          </a:solidFill>
          <a:ln/>
        </p:spPr>
        <p:txBody>
          <a:bodyPr/>
          <a:lstStyle/>
          <a:p>
            <a:endParaRPr lang="en-US" sz="7200"/>
          </a:p>
        </p:txBody>
      </p:sp>
      <p:sp>
        <p:nvSpPr>
          <p:cNvPr id="70" name="Text 44">
            <a:extLst>
              <a:ext uri="{FF2B5EF4-FFF2-40B4-BE49-F238E27FC236}">
                <a16:creationId xmlns:a16="http://schemas.microsoft.com/office/drawing/2014/main" id="{8554B589-C343-5AA5-8D70-312E156F1E03}"/>
              </a:ext>
            </a:extLst>
          </p:cNvPr>
          <p:cNvSpPr/>
          <p:nvPr/>
        </p:nvSpPr>
        <p:spPr>
          <a:xfrm>
            <a:off x="18522301" y="7808976"/>
            <a:ext cx="447278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 b="1" kern="0" spc="200">
                <a:solidFill>
                  <a:srgbClr val="3A9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COUNTER-UAS</a:t>
            </a:r>
            <a:endParaRPr lang="en-US" sz="1800"/>
          </a:p>
        </p:txBody>
      </p:sp>
      <p:sp>
        <p:nvSpPr>
          <p:cNvPr id="71" name="Text 45">
            <a:extLst>
              <a:ext uri="{FF2B5EF4-FFF2-40B4-BE49-F238E27FC236}">
                <a16:creationId xmlns:a16="http://schemas.microsoft.com/office/drawing/2014/main" id="{922DE57A-DAA8-1D0E-E9F0-86EA76ADA330}"/>
              </a:ext>
            </a:extLst>
          </p:cNvPr>
          <p:cNvSpPr/>
          <p:nvPr/>
        </p:nvSpPr>
        <p:spPr>
          <a:xfrm>
            <a:off x="18522301" y="8321040"/>
            <a:ext cx="44727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>
                <a:solidFill>
                  <a:srgbClr val="1A20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Army WARDEN</a:t>
            </a:r>
            <a:endParaRPr lang="en-US" sz="3000"/>
          </a:p>
        </p:txBody>
      </p:sp>
      <p:sp>
        <p:nvSpPr>
          <p:cNvPr id="72" name="Text 46">
            <a:extLst>
              <a:ext uri="{FF2B5EF4-FFF2-40B4-BE49-F238E27FC236}">
                <a16:creationId xmlns:a16="http://schemas.microsoft.com/office/drawing/2014/main" id="{7DF9C6A6-7F48-8E61-BE68-7EED706547EA}"/>
              </a:ext>
            </a:extLst>
          </p:cNvPr>
          <p:cNvSpPr/>
          <p:nvPr/>
        </p:nvSpPr>
        <p:spPr>
          <a:xfrm>
            <a:off x="18522301" y="9052560"/>
            <a:ext cx="4436212" cy="23042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00">
                <a:solidFill>
                  <a:srgbClr val="4A51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Counter-drone ATR demonstration.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911651847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A1DCB2-2860-8B5F-F4BA-BB0007E72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FE55974-27DE-FDB6-296F-EAB506DEA33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9100" y="1519092"/>
            <a:ext cx="9740900" cy="10965254"/>
          </a:xfrm>
        </p:spPr>
        <p:txBody>
          <a:bodyPr/>
          <a:lstStyle/>
          <a:p>
            <a:r>
              <a:rPr lang="en-US" sz="4500" dirty="0"/>
              <a:t>Solution Overview</a:t>
            </a:r>
          </a:p>
          <a:p>
            <a:pPr marL="685800" lvl="1" indent="-685800">
              <a:buFont typeface="Wingdings" pitchFamily="2" charset="2"/>
              <a:buChar char="§"/>
            </a:pPr>
            <a:r>
              <a:rPr lang="en-US" sz="4500" dirty="0"/>
              <a:t>ZEUS is a passive C-UAS solution that runs on EO/IR video feeds</a:t>
            </a:r>
          </a:p>
          <a:p>
            <a:pPr marL="685800" lvl="4" indent="-685800">
              <a:buFont typeface="Wingdings" pitchFamily="2" charset="2"/>
              <a:buChar char="§"/>
            </a:pPr>
            <a:r>
              <a:rPr lang="en-US" sz="4500" dirty="0"/>
              <a:t>Offers detection, tracking, payload ID, passive ranging</a:t>
            </a:r>
          </a:p>
          <a:p>
            <a:pPr lvl="4" indent="0"/>
            <a:endParaRPr lang="en-US" sz="4500" dirty="0"/>
          </a:p>
          <a:p>
            <a:pPr lvl="4" indent="0"/>
            <a:r>
              <a:rPr lang="en-US" sz="4500" dirty="0"/>
              <a:t>Funding</a:t>
            </a:r>
          </a:p>
          <a:p>
            <a:pPr marL="685800" lvl="4" indent="-685800">
              <a:buFont typeface="Wingdings" pitchFamily="2" charset="2"/>
              <a:buChar char="§"/>
            </a:pPr>
            <a:r>
              <a:rPr lang="en-US" sz="4500" dirty="0"/>
              <a:t>Developed with DEVCOM Army Research Laboratory / AIOps (D2P2 SBIR </a:t>
            </a:r>
            <a:r>
              <a:rPr lang="en-US" sz="4500" dirty="0" err="1"/>
              <a:t>PoP</a:t>
            </a:r>
            <a:r>
              <a:rPr lang="en-US" sz="4500" dirty="0"/>
              <a:t> 12/2024-6/2026)</a:t>
            </a:r>
          </a:p>
          <a:p>
            <a:pPr marL="685800" lvl="4" indent="-685800">
              <a:buFont typeface="Wingdings" pitchFamily="2" charset="2"/>
              <a:buChar char="§"/>
            </a:pPr>
            <a:endParaRPr lang="en-US" sz="4500" dirty="0"/>
          </a:p>
          <a:p>
            <a:r>
              <a:rPr lang="en-US" sz="4500" dirty="0"/>
              <a:t>Seeking Transition Partners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en-US" sz="4500" dirty="0"/>
              <a:t>Nominal cost-sharing with SBIR office can unlock up to $2M in SBIR funds for a Phase II Sequential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en-US" sz="4500" dirty="0"/>
              <a:t>In discussion with PM AIOps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5E101-34AF-B862-5927-DFF25C8EC9A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11595DE-1359-DAD5-9E9D-50B241F2B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9693" y="6295564"/>
            <a:ext cx="5184724" cy="3898591"/>
          </a:xfrm>
          <a:prstGeom prst="rect">
            <a:avLst/>
          </a:prstGeom>
        </p:spPr>
      </p:pic>
      <p:pic>
        <p:nvPicPr>
          <p:cNvPr id="11" name="Picture 10" descr="Detecting Any Drone in Any Environment.&#10;&#10;AI-generated content may be incorrect.">
            <a:extLst>
              <a:ext uri="{FF2B5EF4-FFF2-40B4-BE49-F238E27FC236}">
                <a16:creationId xmlns:a16="http://schemas.microsoft.com/office/drawing/2014/main" id="{CB420BB3-FEB0-61CC-6F47-F258C8C3E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35640" y="6858000"/>
            <a:ext cx="6086352" cy="2957968"/>
          </a:xfrm>
          <a:prstGeom prst="rect">
            <a:avLst/>
          </a:prstGeom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DB9842C6-535A-3EEC-A0EF-2CFAB51B144C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3014" y="2140171"/>
            <a:ext cx="10501614" cy="356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437265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2e3e204-9d3f-4903-bb52-3b4cb3b51994" xsi:nil="true"/>
    <lcf76f155ced4ddcb4097134ff3c332f xmlns="e591f8af-6583-4f70-b9c2-fbccefc6abcb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EC14D83F679F43A23D69041BE21391" ma:contentTypeVersion="13" ma:contentTypeDescription="Create a new document." ma:contentTypeScope="" ma:versionID="f47b2e124c11f6a988e83845995d47e9">
  <xsd:schema xmlns:xsd="http://www.w3.org/2001/XMLSchema" xmlns:xs="http://www.w3.org/2001/XMLSchema" xmlns:p="http://schemas.microsoft.com/office/2006/metadata/properties" xmlns:ns2="e591f8af-6583-4f70-b9c2-fbccefc6abcb" xmlns:ns3="02e3e204-9d3f-4903-bb52-3b4cb3b51994" targetNamespace="http://schemas.microsoft.com/office/2006/metadata/properties" ma:root="true" ma:fieldsID="74e10584d94f96e24f72ef7a59779e52" ns2:_="" ns3:_="">
    <xsd:import namespace="e591f8af-6583-4f70-b9c2-fbccefc6abcb"/>
    <xsd:import namespace="02e3e204-9d3f-4903-bb52-3b4cb3b519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91f8af-6583-4f70-b9c2-fbccefc6ab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6c19559-08d5-42cc-ae8c-a1e707661fd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e3e204-9d3f-4903-bb52-3b4cb3b5199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89ecde8-7f47-428d-978f-e585f1756369}" ma:internalName="TaxCatchAll" ma:showField="CatchAllData" ma:web="02e3e204-9d3f-4903-bb52-3b4cb3b5199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BB43895-994B-45A1-9DE9-73F837C0A4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FF1B746-F438-4FC9-8901-E3EB65AF82F3}">
  <ds:schemaRefs>
    <ds:schemaRef ds:uri="http://schemas.microsoft.com/office/2006/documentManagement/types"/>
    <ds:schemaRef ds:uri="d427f381-6bd5-417f-9e83-ee2a473b0a06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purl.org/dc/terms/"/>
    <ds:schemaRef ds:uri="http://purl.org/dc/dcmitype/"/>
    <ds:schemaRef ds:uri="c647c062-0e03-4aaf-a41f-2341a857b7c8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FC36CFA-1800-4D6F-977D-71D5A9AFE028}"/>
</file>

<file path=docMetadata/LabelInfo.xml><?xml version="1.0" encoding="utf-8"?>
<clbl:labelList xmlns:clbl="http://schemas.microsoft.com/office/2020/mipLabelMetadata">
  <clbl:label id="{554eecc5-e26c-4620-b240-5a8bb326c33d}" enabled="1" method="Privileged" siteId="{fae6d70f-954b-4811-92b6-0530d6f84c4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1290</Words>
  <Application>Microsoft Macintosh PowerPoint</Application>
  <PresentationFormat>Custom</PresentationFormat>
  <Paragraphs>210</Paragraphs>
  <Slides>15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Helvetica</vt:lpstr>
      <vt:lpstr>Helvetica Neue</vt:lpstr>
      <vt:lpstr>Wingdings</vt:lpstr>
      <vt:lpstr>White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Schmitt, Jacqueline Rose (Jacquie) CTR USARMY DEVCOM GVSC (USA)</dc:creator>
  <cp:lastModifiedBy>Nathan Varberg</cp:lastModifiedBy>
  <cp:revision>1</cp:revision>
  <dcterms:modified xsi:type="dcterms:W3CDTF">2026-07-29T18:05:06Z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0x0101004CEC14D83F679F43A23D69041BE21391</vt:lpwstr>
  </property>
  <property fmtid="{D5CDD505-2E9C-101B-9397-08002B2CF9AE}" pid="3" name="MediaServiceImageTags">
    <vt:lpwstr/>
  </property>
</Properties>
</file>